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7"/>
  </p:sldMasterIdLst>
  <p:notesMasterIdLst>
    <p:notesMasterId r:id="rId89"/>
  </p:notesMasterIdLst>
  <p:sldIdLst>
    <p:sldId id="256" r:id="rId8"/>
    <p:sldId id="257" r:id="rId9"/>
    <p:sldId id="285" r:id="rId10"/>
    <p:sldId id="266" r:id="rId11"/>
    <p:sldId id="286" r:id="rId12"/>
    <p:sldId id="287" r:id="rId13"/>
    <p:sldId id="352" r:id="rId14"/>
    <p:sldId id="334" r:id="rId15"/>
    <p:sldId id="333" r:id="rId16"/>
    <p:sldId id="335" r:id="rId17"/>
    <p:sldId id="336" r:id="rId18"/>
    <p:sldId id="337" r:id="rId19"/>
    <p:sldId id="338" r:id="rId20"/>
    <p:sldId id="351" r:id="rId21"/>
    <p:sldId id="339" r:id="rId22"/>
    <p:sldId id="342" r:id="rId23"/>
    <p:sldId id="340" r:id="rId24"/>
    <p:sldId id="341" r:id="rId25"/>
    <p:sldId id="343" r:id="rId26"/>
    <p:sldId id="371" r:id="rId27"/>
    <p:sldId id="289" r:id="rId28"/>
    <p:sldId id="288" r:id="rId29"/>
    <p:sldId id="353" r:id="rId30"/>
    <p:sldId id="291" r:id="rId31"/>
    <p:sldId id="290" r:id="rId32"/>
    <p:sldId id="292" r:id="rId33"/>
    <p:sldId id="359" r:id="rId34"/>
    <p:sldId id="293" r:id="rId35"/>
    <p:sldId id="294" r:id="rId36"/>
    <p:sldId id="295" r:id="rId37"/>
    <p:sldId id="296" r:id="rId38"/>
    <p:sldId id="297" r:id="rId39"/>
    <p:sldId id="298" r:id="rId40"/>
    <p:sldId id="299" r:id="rId41"/>
    <p:sldId id="300" r:id="rId42"/>
    <p:sldId id="366" r:id="rId43"/>
    <p:sldId id="309" r:id="rId44"/>
    <p:sldId id="356" r:id="rId45"/>
    <p:sldId id="357" r:id="rId46"/>
    <p:sldId id="348" r:id="rId47"/>
    <p:sldId id="349" r:id="rId48"/>
    <p:sldId id="362" r:id="rId49"/>
    <p:sldId id="363" r:id="rId50"/>
    <p:sldId id="350" r:id="rId51"/>
    <p:sldId id="322" r:id="rId52"/>
    <p:sldId id="324" r:id="rId53"/>
    <p:sldId id="345" r:id="rId54"/>
    <p:sldId id="304" r:id="rId55"/>
    <p:sldId id="305" r:id="rId56"/>
    <p:sldId id="306" r:id="rId57"/>
    <p:sldId id="354" r:id="rId58"/>
    <p:sldId id="355" r:id="rId59"/>
    <p:sldId id="358" r:id="rId60"/>
    <p:sldId id="310" r:id="rId61"/>
    <p:sldId id="311" r:id="rId62"/>
    <p:sldId id="301" r:id="rId63"/>
    <p:sldId id="302" r:id="rId64"/>
    <p:sldId id="303" r:id="rId65"/>
    <p:sldId id="364" r:id="rId66"/>
    <p:sldId id="307" r:id="rId67"/>
    <p:sldId id="308" r:id="rId68"/>
    <p:sldId id="360" r:id="rId69"/>
    <p:sldId id="312" r:id="rId70"/>
    <p:sldId id="313" r:id="rId71"/>
    <p:sldId id="365" r:id="rId72"/>
    <p:sldId id="368" r:id="rId73"/>
    <p:sldId id="370" r:id="rId74"/>
    <p:sldId id="318" r:id="rId75"/>
    <p:sldId id="314" r:id="rId76"/>
    <p:sldId id="315" r:id="rId77"/>
    <p:sldId id="316" r:id="rId78"/>
    <p:sldId id="317" r:id="rId79"/>
    <p:sldId id="319" r:id="rId80"/>
    <p:sldId id="320" r:id="rId81"/>
    <p:sldId id="321" r:id="rId82"/>
    <p:sldId id="328" r:id="rId83"/>
    <p:sldId id="325" r:id="rId84"/>
    <p:sldId id="326" r:id="rId85"/>
    <p:sldId id="329" r:id="rId86"/>
    <p:sldId id="330" r:id="rId87"/>
    <p:sldId id="332"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8D8D9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75" autoAdjust="0"/>
  </p:normalViewPr>
  <p:slideViewPr>
    <p:cSldViewPr snapToGrid="0">
      <p:cViewPr varScale="1">
        <p:scale>
          <a:sx n="82" d="100"/>
          <a:sy n="82" d="100"/>
        </p:scale>
        <p:origin x="15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notesMaster" Target="notesMasters/notesMaster1.xml"/><Relationship Id="rId7" Type="http://schemas.openxmlformats.org/officeDocument/2006/relationships/slideMaster" Target="slideMasters/slideMaster1.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customXml" Target="../customXml/item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89E23-5141-4219-A250-8056571B4472}" type="datetimeFigureOut">
              <a:rPr lang="sv-SE" smtClean="0"/>
              <a:t>2025-01-28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A638B-7122-485E-92ED-3179902D2ADD}" type="slidenum">
              <a:rPr lang="sv-SE" smtClean="0"/>
              <a:t>‹#›</a:t>
            </a:fld>
            <a:endParaRPr lang="sv-SE"/>
          </a:p>
        </p:txBody>
      </p:sp>
    </p:spTree>
    <p:extLst>
      <p:ext uri="{BB962C8B-B14F-4D97-AF65-F5344CB8AC3E}">
        <p14:creationId xmlns:p14="http://schemas.microsoft.com/office/powerpoint/2010/main" val="19631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a:t>
            </a:fld>
            <a:endParaRPr lang="sv-SE"/>
          </a:p>
        </p:txBody>
      </p:sp>
    </p:spTree>
    <p:extLst>
      <p:ext uri="{BB962C8B-B14F-4D97-AF65-F5344CB8AC3E}">
        <p14:creationId xmlns:p14="http://schemas.microsoft.com/office/powerpoint/2010/main" val="404282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13</a:t>
            </a:fld>
            <a:endParaRPr lang="sv-SE"/>
          </a:p>
        </p:txBody>
      </p:sp>
    </p:spTree>
    <p:extLst>
      <p:ext uri="{BB962C8B-B14F-4D97-AF65-F5344CB8AC3E}">
        <p14:creationId xmlns:p14="http://schemas.microsoft.com/office/powerpoint/2010/main" val="162509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14</a:t>
            </a:fld>
            <a:endParaRPr lang="sv-SE"/>
          </a:p>
        </p:txBody>
      </p:sp>
    </p:spTree>
    <p:extLst>
      <p:ext uri="{BB962C8B-B14F-4D97-AF65-F5344CB8AC3E}">
        <p14:creationId xmlns:p14="http://schemas.microsoft.com/office/powerpoint/2010/main" val="406796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15</a:t>
            </a:fld>
            <a:endParaRPr lang="sv-SE"/>
          </a:p>
        </p:txBody>
      </p:sp>
    </p:spTree>
    <p:extLst>
      <p:ext uri="{BB962C8B-B14F-4D97-AF65-F5344CB8AC3E}">
        <p14:creationId xmlns:p14="http://schemas.microsoft.com/office/powerpoint/2010/main" val="3538275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16</a:t>
            </a:fld>
            <a:endParaRPr lang="sv-SE"/>
          </a:p>
        </p:txBody>
      </p:sp>
    </p:spTree>
    <p:extLst>
      <p:ext uri="{BB962C8B-B14F-4D97-AF65-F5344CB8AC3E}">
        <p14:creationId xmlns:p14="http://schemas.microsoft.com/office/powerpoint/2010/main" val="166755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17</a:t>
            </a:fld>
            <a:endParaRPr lang="sv-SE"/>
          </a:p>
        </p:txBody>
      </p:sp>
    </p:spTree>
    <p:extLst>
      <p:ext uri="{BB962C8B-B14F-4D97-AF65-F5344CB8AC3E}">
        <p14:creationId xmlns:p14="http://schemas.microsoft.com/office/powerpoint/2010/main" val="426600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18</a:t>
            </a:fld>
            <a:endParaRPr lang="sv-SE"/>
          </a:p>
        </p:txBody>
      </p:sp>
    </p:spTree>
    <p:extLst>
      <p:ext uri="{BB962C8B-B14F-4D97-AF65-F5344CB8AC3E}">
        <p14:creationId xmlns:p14="http://schemas.microsoft.com/office/powerpoint/2010/main" val="86138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19</a:t>
            </a:fld>
            <a:endParaRPr lang="sv-SE"/>
          </a:p>
        </p:txBody>
      </p:sp>
    </p:spTree>
    <p:extLst>
      <p:ext uri="{BB962C8B-B14F-4D97-AF65-F5344CB8AC3E}">
        <p14:creationId xmlns:p14="http://schemas.microsoft.com/office/powerpoint/2010/main" val="2976251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20</a:t>
            </a:fld>
            <a:endParaRPr lang="sv-SE"/>
          </a:p>
        </p:txBody>
      </p:sp>
    </p:spTree>
    <p:extLst>
      <p:ext uri="{BB962C8B-B14F-4D97-AF65-F5344CB8AC3E}">
        <p14:creationId xmlns:p14="http://schemas.microsoft.com/office/powerpoint/2010/main" val="207120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22</a:t>
            </a:fld>
            <a:endParaRPr lang="sv-SE"/>
          </a:p>
        </p:txBody>
      </p:sp>
    </p:spTree>
    <p:extLst>
      <p:ext uri="{BB962C8B-B14F-4D97-AF65-F5344CB8AC3E}">
        <p14:creationId xmlns:p14="http://schemas.microsoft.com/office/powerpoint/2010/main" val="229131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23</a:t>
            </a:fld>
            <a:endParaRPr lang="sv-SE"/>
          </a:p>
        </p:txBody>
      </p:sp>
    </p:spTree>
    <p:extLst>
      <p:ext uri="{BB962C8B-B14F-4D97-AF65-F5344CB8AC3E}">
        <p14:creationId xmlns:p14="http://schemas.microsoft.com/office/powerpoint/2010/main" val="416527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a:t>
            </a:fld>
            <a:endParaRPr lang="sv-SE"/>
          </a:p>
        </p:txBody>
      </p:sp>
    </p:spTree>
    <p:extLst>
      <p:ext uri="{BB962C8B-B14F-4D97-AF65-F5344CB8AC3E}">
        <p14:creationId xmlns:p14="http://schemas.microsoft.com/office/powerpoint/2010/main" val="185008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24</a:t>
            </a:fld>
            <a:endParaRPr lang="sv-SE"/>
          </a:p>
        </p:txBody>
      </p:sp>
    </p:spTree>
    <p:extLst>
      <p:ext uri="{BB962C8B-B14F-4D97-AF65-F5344CB8AC3E}">
        <p14:creationId xmlns:p14="http://schemas.microsoft.com/office/powerpoint/2010/main" val="297821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25</a:t>
            </a:fld>
            <a:endParaRPr lang="sv-SE"/>
          </a:p>
        </p:txBody>
      </p:sp>
    </p:spTree>
    <p:extLst>
      <p:ext uri="{BB962C8B-B14F-4D97-AF65-F5344CB8AC3E}">
        <p14:creationId xmlns:p14="http://schemas.microsoft.com/office/powerpoint/2010/main" val="74312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26</a:t>
            </a:fld>
            <a:endParaRPr lang="sv-SE"/>
          </a:p>
        </p:txBody>
      </p:sp>
    </p:spTree>
    <p:extLst>
      <p:ext uri="{BB962C8B-B14F-4D97-AF65-F5344CB8AC3E}">
        <p14:creationId xmlns:p14="http://schemas.microsoft.com/office/powerpoint/2010/main" val="90025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28</a:t>
            </a:fld>
            <a:endParaRPr lang="sv-SE"/>
          </a:p>
        </p:txBody>
      </p:sp>
    </p:spTree>
    <p:extLst>
      <p:ext uri="{BB962C8B-B14F-4D97-AF65-F5344CB8AC3E}">
        <p14:creationId xmlns:p14="http://schemas.microsoft.com/office/powerpoint/2010/main" val="174129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29</a:t>
            </a:fld>
            <a:endParaRPr lang="sv-SE"/>
          </a:p>
        </p:txBody>
      </p:sp>
    </p:spTree>
    <p:extLst>
      <p:ext uri="{BB962C8B-B14F-4D97-AF65-F5344CB8AC3E}">
        <p14:creationId xmlns:p14="http://schemas.microsoft.com/office/powerpoint/2010/main" val="397320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30</a:t>
            </a:fld>
            <a:endParaRPr lang="sv-SE"/>
          </a:p>
        </p:txBody>
      </p:sp>
    </p:spTree>
    <p:extLst>
      <p:ext uri="{BB962C8B-B14F-4D97-AF65-F5344CB8AC3E}">
        <p14:creationId xmlns:p14="http://schemas.microsoft.com/office/powerpoint/2010/main" val="1693919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31</a:t>
            </a:fld>
            <a:endParaRPr lang="sv-SE"/>
          </a:p>
        </p:txBody>
      </p:sp>
    </p:spTree>
    <p:extLst>
      <p:ext uri="{BB962C8B-B14F-4D97-AF65-F5344CB8AC3E}">
        <p14:creationId xmlns:p14="http://schemas.microsoft.com/office/powerpoint/2010/main" val="336945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33</a:t>
            </a:fld>
            <a:endParaRPr lang="sv-SE"/>
          </a:p>
        </p:txBody>
      </p:sp>
    </p:spTree>
    <p:extLst>
      <p:ext uri="{BB962C8B-B14F-4D97-AF65-F5344CB8AC3E}">
        <p14:creationId xmlns:p14="http://schemas.microsoft.com/office/powerpoint/2010/main" val="3809461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34</a:t>
            </a:fld>
            <a:endParaRPr lang="sv-SE"/>
          </a:p>
        </p:txBody>
      </p:sp>
    </p:spTree>
    <p:extLst>
      <p:ext uri="{BB962C8B-B14F-4D97-AF65-F5344CB8AC3E}">
        <p14:creationId xmlns:p14="http://schemas.microsoft.com/office/powerpoint/2010/main" val="1944387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35</a:t>
            </a:fld>
            <a:endParaRPr lang="sv-SE"/>
          </a:p>
        </p:txBody>
      </p:sp>
    </p:spTree>
    <p:extLst>
      <p:ext uri="{BB962C8B-B14F-4D97-AF65-F5344CB8AC3E}">
        <p14:creationId xmlns:p14="http://schemas.microsoft.com/office/powerpoint/2010/main" val="304870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a:t>
            </a:fld>
            <a:endParaRPr lang="sv-SE"/>
          </a:p>
        </p:txBody>
      </p:sp>
    </p:spTree>
    <p:extLst>
      <p:ext uri="{BB962C8B-B14F-4D97-AF65-F5344CB8AC3E}">
        <p14:creationId xmlns:p14="http://schemas.microsoft.com/office/powerpoint/2010/main" val="1367442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36</a:t>
            </a:fld>
            <a:endParaRPr lang="sv-SE"/>
          </a:p>
        </p:txBody>
      </p:sp>
    </p:spTree>
    <p:extLst>
      <p:ext uri="{BB962C8B-B14F-4D97-AF65-F5344CB8AC3E}">
        <p14:creationId xmlns:p14="http://schemas.microsoft.com/office/powerpoint/2010/main" val="2602828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V</a:t>
            </a:r>
          </a:p>
        </p:txBody>
      </p:sp>
      <p:sp>
        <p:nvSpPr>
          <p:cNvPr id="4" name="Platshållare för bildnummer 3"/>
          <p:cNvSpPr>
            <a:spLocks noGrp="1"/>
          </p:cNvSpPr>
          <p:nvPr>
            <p:ph type="sldNum" sz="quarter" idx="5"/>
          </p:nvPr>
        </p:nvSpPr>
        <p:spPr/>
        <p:txBody>
          <a:bodyPr/>
          <a:lstStyle/>
          <a:p>
            <a:fld id="{915A638B-7122-485E-92ED-3179902D2ADD}" type="slidenum">
              <a:rPr lang="sv-SE" smtClean="0"/>
              <a:t>38</a:t>
            </a:fld>
            <a:endParaRPr lang="sv-SE"/>
          </a:p>
        </p:txBody>
      </p:sp>
    </p:spTree>
    <p:extLst>
      <p:ext uri="{BB962C8B-B14F-4D97-AF65-F5344CB8AC3E}">
        <p14:creationId xmlns:p14="http://schemas.microsoft.com/office/powerpoint/2010/main" val="514091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39</a:t>
            </a:fld>
            <a:endParaRPr lang="sv-SE"/>
          </a:p>
        </p:txBody>
      </p:sp>
    </p:spTree>
    <p:extLst>
      <p:ext uri="{BB962C8B-B14F-4D97-AF65-F5344CB8AC3E}">
        <p14:creationId xmlns:p14="http://schemas.microsoft.com/office/powerpoint/2010/main" val="497788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40</a:t>
            </a:fld>
            <a:endParaRPr lang="sv-SE"/>
          </a:p>
        </p:txBody>
      </p:sp>
    </p:spTree>
    <p:extLst>
      <p:ext uri="{BB962C8B-B14F-4D97-AF65-F5344CB8AC3E}">
        <p14:creationId xmlns:p14="http://schemas.microsoft.com/office/powerpoint/2010/main" val="158038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41</a:t>
            </a:fld>
            <a:endParaRPr lang="sv-SE"/>
          </a:p>
        </p:txBody>
      </p:sp>
    </p:spTree>
    <p:extLst>
      <p:ext uri="{BB962C8B-B14F-4D97-AF65-F5344CB8AC3E}">
        <p14:creationId xmlns:p14="http://schemas.microsoft.com/office/powerpoint/2010/main" val="1891702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42</a:t>
            </a:fld>
            <a:endParaRPr lang="sv-SE"/>
          </a:p>
        </p:txBody>
      </p:sp>
    </p:spTree>
    <p:extLst>
      <p:ext uri="{BB962C8B-B14F-4D97-AF65-F5344CB8AC3E}">
        <p14:creationId xmlns:p14="http://schemas.microsoft.com/office/powerpoint/2010/main" val="269518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43</a:t>
            </a:fld>
            <a:endParaRPr lang="sv-SE"/>
          </a:p>
        </p:txBody>
      </p:sp>
    </p:spTree>
    <p:extLst>
      <p:ext uri="{BB962C8B-B14F-4D97-AF65-F5344CB8AC3E}">
        <p14:creationId xmlns:p14="http://schemas.microsoft.com/office/powerpoint/2010/main" val="1794974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44</a:t>
            </a:fld>
            <a:endParaRPr lang="sv-SE"/>
          </a:p>
        </p:txBody>
      </p:sp>
    </p:spTree>
    <p:extLst>
      <p:ext uri="{BB962C8B-B14F-4D97-AF65-F5344CB8AC3E}">
        <p14:creationId xmlns:p14="http://schemas.microsoft.com/office/powerpoint/2010/main" val="2396072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45</a:t>
            </a:fld>
            <a:endParaRPr lang="sv-SE"/>
          </a:p>
        </p:txBody>
      </p:sp>
    </p:spTree>
    <p:extLst>
      <p:ext uri="{BB962C8B-B14F-4D97-AF65-F5344CB8AC3E}">
        <p14:creationId xmlns:p14="http://schemas.microsoft.com/office/powerpoint/2010/main" val="3322449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46</a:t>
            </a:fld>
            <a:endParaRPr lang="sv-SE"/>
          </a:p>
        </p:txBody>
      </p:sp>
    </p:spTree>
    <p:extLst>
      <p:ext uri="{BB962C8B-B14F-4D97-AF65-F5344CB8AC3E}">
        <p14:creationId xmlns:p14="http://schemas.microsoft.com/office/powerpoint/2010/main" val="312401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a:t>
            </a:fld>
            <a:endParaRPr lang="sv-SE"/>
          </a:p>
        </p:txBody>
      </p:sp>
    </p:spTree>
    <p:extLst>
      <p:ext uri="{BB962C8B-B14F-4D97-AF65-F5344CB8AC3E}">
        <p14:creationId xmlns:p14="http://schemas.microsoft.com/office/powerpoint/2010/main" val="2460170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48</a:t>
            </a:fld>
            <a:endParaRPr lang="sv-SE"/>
          </a:p>
        </p:txBody>
      </p:sp>
    </p:spTree>
    <p:extLst>
      <p:ext uri="{BB962C8B-B14F-4D97-AF65-F5344CB8AC3E}">
        <p14:creationId xmlns:p14="http://schemas.microsoft.com/office/powerpoint/2010/main" val="4059772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49</a:t>
            </a:fld>
            <a:endParaRPr lang="sv-SE"/>
          </a:p>
        </p:txBody>
      </p:sp>
    </p:spTree>
    <p:extLst>
      <p:ext uri="{BB962C8B-B14F-4D97-AF65-F5344CB8AC3E}">
        <p14:creationId xmlns:p14="http://schemas.microsoft.com/office/powerpoint/2010/main" val="4143296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50</a:t>
            </a:fld>
            <a:endParaRPr lang="sv-SE"/>
          </a:p>
        </p:txBody>
      </p:sp>
    </p:spTree>
    <p:extLst>
      <p:ext uri="{BB962C8B-B14F-4D97-AF65-F5344CB8AC3E}">
        <p14:creationId xmlns:p14="http://schemas.microsoft.com/office/powerpoint/2010/main" val="2168075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51</a:t>
            </a:fld>
            <a:endParaRPr lang="sv-SE"/>
          </a:p>
        </p:txBody>
      </p:sp>
    </p:spTree>
    <p:extLst>
      <p:ext uri="{BB962C8B-B14F-4D97-AF65-F5344CB8AC3E}">
        <p14:creationId xmlns:p14="http://schemas.microsoft.com/office/powerpoint/2010/main" val="389377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52</a:t>
            </a:fld>
            <a:endParaRPr lang="sv-SE"/>
          </a:p>
        </p:txBody>
      </p:sp>
    </p:spTree>
    <p:extLst>
      <p:ext uri="{BB962C8B-B14F-4D97-AF65-F5344CB8AC3E}">
        <p14:creationId xmlns:p14="http://schemas.microsoft.com/office/powerpoint/2010/main" val="1511586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53</a:t>
            </a:fld>
            <a:endParaRPr lang="sv-SE"/>
          </a:p>
        </p:txBody>
      </p:sp>
    </p:spTree>
    <p:extLst>
      <p:ext uri="{BB962C8B-B14F-4D97-AF65-F5344CB8AC3E}">
        <p14:creationId xmlns:p14="http://schemas.microsoft.com/office/powerpoint/2010/main" val="904226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54</a:t>
            </a:fld>
            <a:endParaRPr lang="sv-SE"/>
          </a:p>
        </p:txBody>
      </p:sp>
    </p:spTree>
    <p:extLst>
      <p:ext uri="{BB962C8B-B14F-4D97-AF65-F5344CB8AC3E}">
        <p14:creationId xmlns:p14="http://schemas.microsoft.com/office/powerpoint/2010/main" val="1915912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56</a:t>
            </a:fld>
            <a:endParaRPr lang="sv-SE"/>
          </a:p>
        </p:txBody>
      </p:sp>
    </p:spTree>
    <p:extLst>
      <p:ext uri="{BB962C8B-B14F-4D97-AF65-F5344CB8AC3E}">
        <p14:creationId xmlns:p14="http://schemas.microsoft.com/office/powerpoint/2010/main" val="904455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57</a:t>
            </a:fld>
            <a:endParaRPr lang="sv-SE"/>
          </a:p>
        </p:txBody>
      </p:sp>
    </p:spTree>
    <p:extLst>
      <p:ext uri="{BB962C8B-B14F-4D97-AF65-F5344CB8AC3E}">
        <p14:creationId xmlns:p14="http://schemas.microsoft.com/office/powerpoint/2010/main" val="2137711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58</a:t>
            </a:fld>
            <a:endParaRPr lang="sv-SE"/>
          </a:p>
        </p:txBody>
      </p:sp>
    </p:spTree>
    <p:extLst>
      <p:ext uri="{BB962C8B-B14F-4D97-AF65-F5344CB8AC3E}">
        <p14:creationId xmlns:p14="http://schemas.microsoft.com/office/powerpoint/2010/main" val="409870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a:t>
            </a:fld>
            <a:endParaRPr lang="sv-SE"/>
          </a:p>
        </p:txBody>
      </p:sp>
    </p:spTree>
    <p:extLst>
      <p:ext uri="{BB962C8B-B14F-4D97-AF65-F5344CB8AC3E}">
        <p14:creationId xmlns:p14="http://schemas.microsoft.com/office/powerpoint/2010/main" val="1243894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60</a:t>
            </a:fld>
            <a:endParaRPr lang="sv-SE"/>
          </a:p>
        </p:txBody>
      </p:sp>
    </p:spTree>
    <p:extLst>
      <p:ext uri="{BB962C8B-B14F-4D97-AF65-F5344CB8AC3E}">
        <p14:creationId xmlns:p14="http://schemas.microsoft.com/office/powerpoint/2010/main" val="3868391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61</a:t>
            </a:fld>
            <a:endParaRPr lang="sv-SE"/>
          </a:p>
        </p:txBody>
      </p:sp>
    </p:spTree>
    <p:extLst>
      <p:ext uri="{BB962C8B-B14F-4D97-AF65-F5344CB8AC3E}">
        <p14:creationId xmlns:p14="http://schemas.microsoft.com/office/powerpoint/2010/main" val="796669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63</a:t>
            </a:fld>
            <a:endParaRPr lang="sv-SE"/>
          </a:p>
        </p:txBody>
      </p:sp>
    </p:spTree>
    <p:extLst>
      <p:ext uri="{BB962C8B-B14F-4D97-AF65-F5344CB8AC3E}">
        <p14:creationId xmlns:p14="http://schemas.microsoft.com/office/powerpoint/2010/main" val="793696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64</a:t>
            </a:fld>
            <a:endParaRPr lang="sv-SE"/>
          </a:p>
        </p:txBody>
      </p:sp>
    </p:spTree>
    <p:extLst>
      <p:ext uri="{BB962C8B-B14F-4D97-AF65-F5344CB8AC3E}">
        <p14:creationId xmlns:p14="http://schemas.microsoft.com/office/powerpoint/2010/main" val="1101547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65</a:t>
            </a:fld>
            <a:endParaRPr lang="sv-SE"/>
          </a:p>
        </p:txBody>
      </p:sp>
    </p:spTree>
    <p:extLst>
      <p:ext uri="{BB962C8B-B14F-4D97-AF65-F5344CB8AC3E}">
        <p14:creationId xmlns:p14="http://schemas.microsoft.com/office/powerpoint/2010/main" val="339933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66</a:t>
            </a:fld>
            <a:endParaRPr lang="sv-SE"/>
          </a:p>
        </p:txBody>
      </p:sp>
    </p:spTree>
    <p:extLst>
      <p:ext uri="{BB962C8B-B14F-4D97-AF65-F5344CB8AC3E}">
        <p14:creationId xmlns:p14="http://schemas.microsoft.com/office/powerpoint/2010/main" val="3730146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67</a:t>
            </a:fld>
            <a:endParaRPr lang="sv-SE"/>
          </a:p>
        </p:txBody>
      </p:sp>
    </p:spTree>
    <p:extLst>
      <p:ext uri="{BB962C8B-B14F-4D97-AF65-F5344CB8AC3E}">
        <p14:creationId xmlns:p14="http://schemas.microsoft.com/office/powerpoint/2010/main" val="17642735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69</a:t>
            </a:fld>
            <a:endParaRPr lang="sv-SE"/>
          </a:p>
        </p:txBody>
      </p:sp>
    </p:spTree>
    <p:extLst>
      <p:ext uri="{BB962C8B-B14F-4D97-AF65-F5344CB8AC3E}">
        <p14:creationId xmlns:p14="http://schemas.microsoft.com/office/powerpoint/2010/main" val="1861144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70</a:t>
            </a:fld>
            <a:endParaRPr lang="sv-SE"/>
          </a:p>
        </p:txBody>
      </p:sp>
    </p:spTree>
    <p:extLst>
      <p:ext uri="{BB962C8B-B14F-4D97-AF65-F5344CB8AC3E}">
        <p14:creationId xmlns:p14="http://schemas.microsoft.com/office/powerpoint/2010/main" val="552919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71</a:t>
            </a:fld>
            <a:endParaRPr lang="sv-SE"/>
          </a:p>
        </p:txBody>
      </p:sp>
    </p:spTree>
    <p:extLst>
      <p:ext uri="{BB962C8B-B14F-4D97-AF65-F5344CB8AC3E}">
        <p14:creationId xmlns:p14="http://schemas.microsoft.com/office/powerpoint/2010/main" val="25148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9</a:t>
            </a:fld>
            <a:endParaRPr lang="sv-SE"/>
          </a:p>
        </p:txBody>
      </p:sp>
    </p:spTree>
    <p:extLst>
      <p:ext uri="{BB962C8B-B14F-4D97-AF65-F5344CB8AC3E}">
        <p14:creationId xmlns:p14="http://schemas.microsoft.com/office/powerpoint/2010/main" val="22206565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72</a:t>
            </a:fld>
            <a:endParaRPr lang="sv-SE"/>
          </a:p>
        </p:txBody>
      </p:sp>
    </p:spTree>
    <p:extLst>
      <p:ext uri="{BB962C8B-B14F-4D97-AF65-F5344CB8AC3E}">
        <p14:creationId xmlns:p14="http://schemas.microsoft.com/office/powerpoint/2010/main" val="1175173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73</a:t>
            </a:fld>
            <a:endParaRPr lang="sv-SE"/>
          </a:p>
        </p:txBody>
      </p:sp>
    </p:spTree>
    <p:extLst>
      <p:ext uri="{BB962C8B-B14F-4D97-AF65-F5344CB8AC3E}">
        <p14:creationId xmlns:p14="http://schemas.microsoft.com/office/powerpoint/2010/main" val="216656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74</a:t>
            </a:fld>
            <a:endParaRPr lang="sv-SE"/>
          </a:p>
        </p:txBody>
      </p:sp>
    </p:spTree>
    <p:extLst>
      <p:ext uri="{BB962C8B-B14F-4D97-AF65-F5344CB8AC3E}">
        <p14:creationId xmlns:p14="http://schemas.microsoft.com/office/powerpoint/2010/main" val="2947516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75</a:t>
            </a:fld>
            <a:endParaRPr lang="sv-SE"/>
          </a:p>
        </p:txBody>
      </p:sp>
    </p:spTree>
    <p:extLst>
      <p:ext uri="{BB962C8B-B14F-4D97-AF65-F5344CB8AC3E}">
        <p14:creationId xmlns:p14="http://schemas.microsoft.com/office/powerpoint/2010/main" val="5379373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77</a:t>
            </a:fld>
            <a:endParaRPr lang="sv-SE"/>
          </a:p>
        </p:txBody>
      </p:sp>
    </p:spTree>
    <p:extLst>
      <p:ext uri="{BB962C8B-B14F-4D97-AF65-F5344CB8AC3E}">
        <p14:creationId xmlns:p14="http://schemas.microsoft.com/office/powerpoint/2010/main" val="41233366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78</a:t>
            </a:fld>
            <a:endParaRPr lang="sv-SE"/>
          </a:p>
        </p:txBody>
      </p:sp>
    </p:spTree>
    <p:extLst>
      <p:ext uri="{BB962C8B-B14F-4D97-AF65-F5344CB8AC3E}">
        <p14:creationId xmlns:p14="http://schemas.microsoft.com/office/powerpoint/2010/main" val="36201527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79</a:t>
            </a:fld>
            <a:endParaRPr lang="sv-SE"/>
          </a:p>
        </p:txBody>
      </p:sp>
    </p:spTree>
    <p:extLst>
      <p:ext uri="{BB962C8B-B14F-4D97-AF65-F5344CB8AC3E}">
        <p14:creationId xmlns:p14="http://schemas.microsoft.com/office/powerpoint/2010/main" val="22491000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80</a:t>
            </a:fld>
            <a:endParaRPr lang="sv-SE"/>
          </a:p>
        </p:txBody>
      </p:sp>
    </p:spTree>
    <p:extLst>
      <p:ext uri="{BB962C8B-B14F-4D97-AF65-F5344CB8AC3E}">
        <p14:creationId xmlns:p14="http://schemas.microsoft.com/office/powerpoint/2010/main" val="22280730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81</a:t>
            </a:fld>
            <a:endParaRPr lang="sv-SE"/>
          </a:p>
        </p:txBody>
      </p:sp>
    </p:spTree>
    <p:extLst>
      <p:ext uri="{BB962C8B-B14F-4D97-AF65-F5344CB8AC3E}">
        <p14:creationId xmlns:p14="http://schemas.microsoft.com/office/powerpoint/2010/main" val="335870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10</a:t>
            </a:fld>
            <a:endParaRPr lang="sv-SE"/>
          </a:p>
        </p:txBody>
      </p:sp>
    </p:spTree>
    <p:extLst>
      <p:ext uri="{BB962C8B-B14F-4D97-AF65-F5344CB8AC3E}">
        <p14:creationId xmlns:p14="http://schemas.microsoft.com/office/powerpoint/2010/main" val="56235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11</a:t>
            </a:fld>
            <a:endParaRPr lang="sv-SE"/>
          </a:p>
        </p:txBody>
      </p:sp>
    </p:spTree>
    <p:extLst>
      <p:ext uri="{BB962C8B-B14F-4D97-AF65-F5344CB8AC3E}">
        <p14:creationId xmlns:p14="http://schemas.microsoft.com/office/powerpoint/2010/main" val="42010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15A638B-7122-485E-92ED-3179902D2ADD}" type="slidenum">
              <a:rPr lang="sv-SE" smtClean="0"/>
              <a:t>12</a:t>
            </a:fld>
            <a:endParaRPr lang="sv-SE"/>
          </a:p>
        </p:txBody>
      </p:sp>
    </p:spTree>
    <p:extLst>
      <p:ext uri="{BB962C8B-B14F-4D97-AF65-F5344CB8AC3E}">
        <p14:creationId xmlns:p14="http://schemas.microsoft.com/office/powerpoint/2010/main" val="65307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8A87A34-81AB-432B-8DAE-1953F412C126}" type="datetimeFigureOut">
              <a:rPr lang="en-US" dirty="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48A87A34-81AB-432B-8DAE-1953F412C126}" type="datetimeFigureOut">
              <a:rPr lang="en-US" dirty="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E36636D-D922-432D-A958-524484B5923D}"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1/28/2025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20.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_rels/slide5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10" Type="http://schemas.microsoft.com/office/2007/relationships/hdphoto" Target="../media/hdphoto2.wdp"/><Relationship Id="rId4" Type="http://schemas.openxmlformats.org/officeDocument/2006/relationships/image" Target="../media/image42.svg"/><Relationship Id="rId9"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3.svg"/><Relationship Id="rId2" Type="http://schemas.openxmlformats.org/officeDocument/2006/relationships/notesSlide" Target="../notesSlides/notesSlide64.xml"/><Relationship Id="rId16"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52.png"/><Relationship Id="rId5" Type="http://schemas.openxmlformats.org/officeDocument/2006/relationships/image" Target="../media/image48.png"/><Relationship Id="rId15" Type="http://schemas.openxmlformats.org/officeDocument/2006/relationships/image" Target="../media/image56.png"/><Relationship Id="rId10" Type="http://schemas.openxmlformats.org/officeDocument/2006/relationships/image" Target="../media/image26.svg"/><Relationship Id="rId4" Type="http://schemas.openxmlformats.org/officeDocument/2006/relationships/image" Target="../media/image47.svg"/><Relationship Id="rId9" Type="http://schemas.openxmlformats.org/officeDocument/2006/relationships/image" Target="../media/image25.png"/><Relationship Id="rId14" Type="http://schemas.openxmlformats.org/officeDocument/2006/relationships/image" Target="../media/image55.sv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sv-SE" dirty="0"/>
              <a:t>den nya förverkandelagstiftningen</a:t>
            </a:r>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a:p>
            <a:r>
              <a:rPr lang="sv-SE" dirty="0"/>
              <a:t>justitierådet Petter Asp och kanslirådet Victor Hensjö</a:t>
            </a:r>
          </a:p>
        </p:txBody>
      </p:sp>
      <p:pic>
        <p:nvPicPr>
          <p:cNvPr id="1028" name="Picture 4">
            <a:extLst>
              <a:ext uri="{FF2B5EF4-FFF2-40B4-BE49-F238E27FC236}">
                <a16:creationId xmlns:a16="http://schemas.microsoft.com/office/drawing/2014/main" id="{B93B193A-71C8-690F-D7F1-E322C28F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8586" y="5653092"/>
            <a:ext cx="1684282" cy="82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3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lstStyle/>
          <a:p>
            <a:r>
              <a:rPr lang="sv-SE" dirty="0"/>
              <a:t>utredarens initiala tankar</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p:txBody>
          <a:bodyPr>
            <a:normAutofit/>
          </a:bodyPr>
          <a:lstStyle/>
          <a:p>
            <a:r>
              <a:rPr lang="sv-SE" sz="2600" dirty="0"/>
              <a:t>sakförverkande märkligt mycket i bakgrunden</a:t>
            </a:r>
          </a:p>
          <a:p>
            <a:r>
              <a:rPr lang="sv-SE" sz="2600" dirty="0"/>
              <a:t>ordningen med att förverkande i princip inte ska ske om det finns ett enskilt anspråk är inte rationell</a:t>
            </a:r>
          </a:p>
          <a:p>
            <a:r>
              <a:rPr lang="sv-SE" sz="2600" dirty="0"/>
              <a:t>”civilrättsligt förverkande” är intressant</a:t>
            </a:r>
          </a:p>
          <a:p>
            <a:r>
              <a:rPr lang="sv-SE" sz="2600" dirty="0"/>
              <a:t>beslag är enklare att hantera än kvarstad – och skillnaden mellan tvångsmedlen skapar problem</a:t>
            </a:r>
          </a:p>
          <a:p>
            <a:r>
              <a:rPr lang="sv-SE" sz="2600" dirty="0"/>
              <a:t>förverkandefrågor intar en alltför tillbakaskjuten position i rättegången</a:t>
            </a:r>
          </a:p>
          <a:p>
            <a:r>
              <a:rPr lang="sv-SE" sz="2600" dirty="0"/>
              <a:t>begriplighet (jfr tidigare 36 kap. 5 §)</a:t>
            </a:r>
          </a:p>
        </p:txBody>
      </p:sp>
    </p:spTree>
    <p:extLst>
      <p:ext uri="{BB962C8B-B14F-4D97-AF65-F5344CB8AC3E}">
        <p14:creationId xmlns:p14="http://schemas.microsoft.com/office/powerpoint/2010/main" val="9524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lstStyle/>
          <a:p>
            <a:r>
              <a:rPr lang="sv-SE" dirty="0"/>
              <a:t>sakförverkandefrågan</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a:xfrm>
            <a:off x="913795" y="1732448"/>
            <a:ext cx="10353762" cy="4968389"/>
          </a:xfrm>
        </p:spPr>
        <p:txBody>
          <a:bodyPr>
            <a:normAutofit fontScale="92500" lnSpcReduction="20000"/>
          </a:bodyPr>
          <a:lstStyle/>
          <a:p>
            <a:r>
              <a:rPr lang="sv-SE" sz="2800" b="0" i="0" dirty="0">
                <a:solidFill>
                  <a:schemeClr val="tx2">
                    <a:lumMod val="90000"/>
                  </a:schemeClr>
                </a:solidFill>
                <a:effectLst/>
              </a:rPr>
              <a:t>JR Victor i NJA 2010 s. 374: ”Skyldigheten att se till att det är möjligt att förverka avser enligt dessa regelmässigt vinning av brott (värdeförverkande) eller egendom vars värde motsvarar sådan vinning (sakförverkande). Med en sådan ordning gäller inte någon annan formell begränsning för sakförverkande än att ett sådant inte är möjligt om egendomens värde är högre än vinningen av brottet.”</a:t>
            </a:r>
          </a:p>
          <a:p>
            <a:r>
              <a:rPr lang="sv-SE" sz="2800" dirty="0">
                <a:solidFill>
                  <a:schemeClr val="tx2">
                    <a:lumMod val="90000"/>
                  </a:schemeClr>
                </a:solidFill>
                <a:effectLst/>
              </a:rPr>
              <a:t>36 kap.: </a:t>
            </a:r>
          </a:p>
          <a:p>
            <a:pPr lvl="1"/>
            <a:r>
              <a:rPr lang="sv-SE" sz="2800" dirty="0">
                <a:solidFill>
                  <a:schemeClr val="tx2">
                    <a:lumMod val="90000"/>
                  </a:schemeClr>
                </a:solidFill>
                <a:effectLst/>
              </a:rPr>
              <a:t>delar av egendomen härrör från brott, men egendomen motsvara vinningen </a:t>
            </a:r>
            <a:r>
              <a:rPr lang="sv-SE" sz="2800" dirty="0">
                <a:solidFill>
                  <a:schemeClr val="tx2">
                    <a:lumMod val="90000"/>
                  </a:schemeClr>
                </a:solidFill>
                <a:effectLst/>
                <a:sym typeface="Wingdings" panose="05000000000000000000" pitchFamily="2" charset="2"/>
              </a:rPr>
              <a:t></a:t>
            </a:r>
            <a:r>
              <a:rPr lang="sv-SE" sz="2800" dirty="0">
                <a:solidFill>
                  <a:schemeClr val="tx2">
                    <a:lumMod val="90000"/>
                  </a:schemeClr>
                </a:solidFill>
                <a:effectLst/>
              </a:rPr>
              <a:t> </a:t>
            </a:r>
            <a:r>
              <a:rPr lang="sv-SE" sz="2800" strike="dblStrike" dirty="0">
                <a:solidFill>
                  <a:schemeClr val="tx2">
                    <a:lumMod val="90000"/>
                  </a:schemeClr>
                </a:solidFill>
                <a:effectLst/>
              </a:rPr>
              <a:t>sakförverkande uteslutet</a:t>
            </a:r>
            <a:r>
              <a:rPr lang="sv-SE" sz="2800" dirty="0">
                <a:solidFill>
                  <a:schemeClr val="tx2">
                    <a:lumMod val="90000"/>
                  </a:schemeClr>
                </a:solidFill>
                <a:effectLst/>
              </a:rPr>
              <a:t>   </a:t>
            </a:r>
          </a:p>
          <a:p>
            <a:pPr lvl="1"/>
            <a:r>
              <a:rPr lang="sv-SE" sz="2800" dirty="0">
                <a:solidFill>
                  <a:schemeClr val="tx2">
                    <a:lumMod val="90000"/>
                  </a:schemeClr>
                </a:solidFill>
                <a:effectLst/>
              </a:rPr>
              <a:t>krav på att egendomen tillhörde en viss krets vid brottet </a:t>
            </a:r>
            <a:r>
              <a:rPr lang="sv-SE" sz="2800" dirty="0">
                <a:solidFill>
                  <a:schemeClr val="tx2">
                    <a:lumMod val="90000"/>
                  </a:schemeClr>
                </a:solidFill>
                <a:effectLst/>
                <a:sym typeface="Wingdings" panose="05000000000000000000" pitchFamily="2" charset="2"/>
              </a:rPr>
              <a:t> också begränsande</a:t>
            </a:r>
            <a:endParaRPr lang="sv-SE" sz="2800" dirty="0">
              <a:solidFill>
                <a:schemeClr val="tx2">
                  <a:lumMod val="90000"/>
                </a:schemeClr>
              </a:solidFill>
              <a:effectLst/>
            </a:endParaRPr>
          </a:p>
          <a:p>
            <a:r>
              <a:rPr lang="sv-SE" sz="2800" dirty="0">
                <a:solidFill>
                  <a:schemeClr val="tx2">
                    <a:lumMod val="90000"/>
                  </a:schemeClr>
                </a:solidFill>
                <a:effectLst/>
              </a:rPr>
              <a:t>behöver det vara så? </a:t>
            </a:r>
            <a:endParaRPr lang="sv-SE" sz="2800" strike="dblStrike" dirty="0">
              <a:solidFill>
                <a:schemeClr val="tx2">
                  <a:lumMod val="90000"/>
                </a:schemeClr>
              </a:solidFill>
              <a:effectLst/>
            </a:endParaRPr>
          </a:p>
          <a:p>
            <a:pPr marL="36900" indent="0">
              <a:buNone/>
            </a:pPr>
            <a:endParaRPr lang="sv-SE" sz="2600" strike="dblStrike" dirty="0">
              <a:solidFill>
                <a:schemeClr val="tx2">
                  <a:lumMod val="90000"/>
                </a:schemeClr>
              </a:solidFill>
              <a:effectLst/>
            </a:endParaRPr>
          </a:p>
        </p:txBody>
      </p:sp>
    </p:spTree>
    <p:extLst>
      <p:ext uri="{BB962C8B-B14F-4D97-AF65-F5344CB8AC3E}">
        <p14:creationId xmlns:p14="http://schemas.microsoft.com/office/powerpoint/2010/main" val="38286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normAutofit fontScale="90000"/>
          </a:bodyPr>
          <a:lstStyle/>
          <a:p>
            <a:r>
              <a:rPr lang="sv-SE" dirty="0"/>
              <a:t>förverkande i fall där vinningen motsvarar skada för enskild</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a:xfrm>
            <a:off x="913795" y="1732448"/>
            <a:ext cx="10353762" cy="4968389"/>
          </a:xfrm>
        </p:spPr>
        <p:txBody>
          <a:bodyPr>
            <a:normAutofit fontScale="92500" lnSpcReduction="10000"/>
          </a:bodyPr>
          <a:lstStyle/>
          <a:p>
            <a:r>
              <a:rPr lang="sv-SE" sz="2600" dirty="0">
                <a:solidFill>
                  <a:schemeClr val="tx2">
                    <a:lumMod val="90000"/>
                  </a:schemeClr>
                </a:solidFill>
                <a:effectLst/>
              </a:rPr>
              <a:t>60-talet: Sverige avvek från övriga norden. Problem:</a:t>
            </a:r>
          </a:p>
          <a:p>
            <a:pPr lvl="1"/>
            <a:r>
              <a:rPr lang="sv-SE" sz="2600" dirty="0">
                <a:solidFill>
                  <a:schemeClr val="tx2">
                    <a:lumMod val="90000"/>
                  </a:schemeClr>
                </a:solidFill>
                <a:effectLst/>
              </a:rPr>
              <a:t>fall där målsäganden inte kan identifieras eller anspråk inte framställs</a:t>
            </a:r>
          </a:p>
          <a:p>
            <a:pPr lvl="1"/>
            <a:r>
              <a:rPr lang="sv-SE" sz="2600" dirty="0">
                <a:solidFill>
                  <a:schemeClr val="tx2">
                    <a:lumMod val="90000"/>
                  </a:schemeClr>
                </a:solidFill>
                <a:effectLst/>
              </a:rPr>
              <a:t>övervärden som inte motsvaras av skada för enskild (övervärde hos en hälare) – NJA 1974 s. 278: kan inte förverkas hos tjuven och då heller inte hos hälaren – måste lösas av lagstiftaren</a:t>
            </a:r>
          </a:p>
          <a:p>
            <a:pPr lvl="1"/>
            <a:r>
              <a:rPr lang="sv-SE" sz="2600" dirty="0">
                <a:solidFill>
                  <a:schemeClr val="tx2">
                    <a:lumMod val="90000"/>
                  </a:schemeClr>
                </a:solidFill>
                <a:effectLst/>
              </a:rPr>
              <a:t>lösning: omständigheten att utbytet motsvarar skada för enskild ska beaktas vid bedömande av om förverkande är uppenbart oskäligt</a:t>
            </a:r>
          </a:p>
          <a:p>
            <a:pPr lvl="2"/>
            <a:r>
              <a:rPr lang="sv-SE" sz="2600" dirty="0">
                <a:solidFill>
                  <a:schemeClr val="tx2">
                    <a:lumMod val="90000"/>
                  </a:schemeClr>
                </a:solidFill>
                <a:effectLst/>
              </a:rPr>
              <a:t>indirekt (beror bl.a. på om ersättningsanspråk kan antas komma)</a:t>
            </a:r>
          </a:p>
          <a:p>
            <a:pPr lvl="2"/>
            <a:r>
              <a:rPr lang="sv-SE" sz="2600" dirty="0">
                <a:solidFill>
                  <a:schemeClr val="tx2">
                    <a:lumMod val="90000"/>
                  </a:schemeClr>
                </a:solidFill>
                <a:effectLst/>
              </a:rPr>
              <a:t>förutsätter att man inte har en mekanism som kompenserar förverkandesubjektet, men det hade man i tidigare 36 kap. 17 § (vid förverkande övertar staten ansvaret för ersättningen till den enskilde) </a:t>
            </a:r>
            <a:r>
              <a:rPr lang="sv-SE" sz="2600" dirty="0">
                <a:solidFill>
                  <a:schemeClr val="tx2">
                    <a:lumMod val="90000"/>
                  </a:schemeClr>
                </a:solidFill>
                <a:effectLst/>
                <a:sym typeface="Wingdings" panose="05000000000000000000" pitchFamily="2" charset="2"/>
              </a:rPr>
              <a:t> hur kan förverkande bli uppenbart oskäligt?</a:t>
            </a:r>
            <a:endParaRPr lang="sv-SE" sz="2600" dirty="0">
              <a:solidFill>
                <a:schemeClr val="tx2">
                  <a:lumMod val="90000"/>
                </a:schemeClr>
              </a:solidFill>
              <a:effectLst/>
            </a:endParaRPr>
          </a:p>
        </p:txBody>
      </p:sp>
    </p:spTree>
    <p:extLst>
      <p:ext uri="{BB962C8B-B14F-4D97-AF65-F5344CB8AC3E}">
        <p14:creationId xmlns:p14="http://schemas.microsoft.com/office/powerpoint/2010/main" val="27589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normAutofit fontScale="90000"/>
          </a:bodyPr>
          <a:lstStyle/>
          <a:p>
            <a:r>
              <a:rPr lang="sv-SE" dirty="0"/>
              <a:t>förverkande i fall där vinningen motsvarar skada för enskild</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a:xfrm>
            <a:off x="913795" y="1732448"/>
            <a:ext cx="10353762" cy="4968389"/>
          </a:xfrm>
        </p:spPr>
        <p:txBody>
          <a:bodyPr>
            <a:normAutofit/>
          </a:bodyPr>
          <a:lstStyle/>
          <a:p>
            <a:r>
              <a:rPr lang="sv-SE" sz="2600" dirty="0">
                <a:solidFill>
                  <a:schemeClr val="tx2">
                    <a:lumMod val="90000"/>
                  </a:schemeClr>
                </a:solidFill>
                <a:effectLst/>
                <a:sym typeface="Wingdings" panose="05000000000000000000" pitchFamily="2" charset="2"/>
              </a:rPr>
              <a:t> komplicerat och svårbegripligt</a:t>
            </a:r>
          </a:p>
          <a:p>
            <a:r>
              <a:rPr lang="sv-SE" sz="2600" dirty="0">
                <a:solidFill>
                  <a:schemeClr val="tx2">
                    <a:lumMod val="90000"/>
                  </a:schemeClr>
                </a:solidFill>
                <a:effectLst/>
                <a:sym typeface="Wingdings" panose="05000000000000000000" pitchFamily="2" charset="2"/>
              </a:rPr>
              <a:t>kan man genom att byta utgångspunkt (dvs. förverka vinsten och ur det ersätta målsäganden) förbättra regleringen?</a:t>
            </a:r>
          </a:p>
          <a:p>
            <a:pPr lvl="1"/>
            <a:r>
              <a:rPr lang="sv-SE" sz="2600" dirty="0">
                <a:solidFill>
                  <a:schemeClr val="tx2">
                    <a:lumMod val="90000"/>
                  </a:schemeClr>
                </a:solidFill>
                <a:effectLst/>
                <a:sym typeface="Wingdings" panose="05000000000000000000" pitchFamily="2" charset="2"/>
              </a:rPr>
              <a:t>göra regleringen enklare och mer begriplig</a:t>
            </a:r>
          </a:p>
          <a:p>
            <a:pPr lvl="1"/>
            <a:r>
              <a:rPr lang="sv-SE" sz="2600" dirty="0">
                <a:solidFill>
                  <a:schemeClr val="tx2">
                    <a:lumMod val="90000"/>
                  </a:schemeClr>
                </a:solidFill>
                <a:effectLst/>
                <a:sym typeface="Wingdings" panose="05000000000000000000" pitchFamily="2" charset="2"/>
              </a:rPr>
              <a:t>minska risken för att förverkande av brottsvinster inte kan ske (när det framstår som orimligt att så inte sker)</a:t>
            </a:r>
          </a:p>
          <a:p>
            <a:pPr lvl="1"/>
            <a:r>
              <a:rPr lang="sv-SE" sz="2600" dirty="0">
                <a:solidFill>
                  <a:schemeClr val="tx2">
                    <a:lumMod val="90000"/>
                  </a:schemeClr>
                </a:solidFill>
                <a:effectLst/>
                <a:sym typeface="Wingdings" panose="05000000000000000000" pitchFamily="2" charset="2"/>
              </a:rPr>
              <a:t>förbättra möjligheterna för målsäganden att få ersättning för den skada som hen lidit</a:t>
            </a:r>
          </a:p>
          <a:p>
            <a:pPr lvl="1"/>
            <a:r>
              <a:rPr lang="sv-SE" sz="2600" dirty="0">
                <a:solidFill>
                  <a:schemeClr val="tx2">
                    <a:lumMod val="90000"/>
                  </a:schemeClr>
                </a:solidFill>
                <a:effectLst/>
                <a:sym typeface="Wingdings" panose="05000000000000000000" pitchFamily="2" charset="2"/>
              </a:rPr>
              <a:t>i någon mån renodla åklagarrollen så att denne i dessa fall snarare företräder staten än målsäganden</a:t>
            </a:r>
            <a:endParaRPr lang="sv-SE" sz="2600" dirty="0">
              <a:solidFill>
                <a:schemeClr val="tx2">
                  <a:lumMod val="90000"/>
                </a:schemeClr>
              </a:solidFill>
              <a:effectLst/>
            </a:endParaRPr>
          </a:p>
        </p:txBody>
      </p:sp>
    </p:spTree>
    <p:extLst>
      <p:ext uri="{BB962C8B-B14F-4D97-AF65-F5344CB8AC3E}">
        <p14:creationId xmlns:p14="http://schemas.microsoft.com/office/powerpoint/2010/main" val="18956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11A0F6-F634-63E1-7A8E-B2C043423CB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B353AC1-E7DF-5D4B-9E8B-7E644CDC24A0}"/>
              </a:ext>
            </a:extLst>
          </p:cNvPr>
          <p:cNvSpPr>
            <a:spLocks noGrp="1"/>
          </p:cNvSpPr>
          <p:nvPr>
            <p:ph idx="1"/>
          </p:nvPr>
        </p:nvSpPr>
        <p:spPr/>
        <p:txBody>
          <a:bodyPr>
            <a:normAutofit fontScale="92500" lnSpcReduction="20000"/>
          </a:bodyPr>
          <a:lstStyle/>
          <a:p>
            <a:r>
              <a:rPr lang="sv-SE" sz="2600" b="0" i="0" dirty="0">
                <a:solidFill>
                  <a:schemeClr val="tx2">
                    <a:lumMod val="90000"/>
                  </a:schemeClr>
                </a:solidFill>
                <a:effectLst/>
                <a:cs typeface="Courier New" panose="02070309020205020404" pitchFamily="49" charset="0"/>
              </a:rPr>
              <a:t>NJA 2017 s. </a:t>
            </a:r>
            <a:r>
              <a:rPr lang="sv-SE" sz="2600" dirty="0">
                <a:solidFill>
                  <a:schemeClr val="tx2">
                    <a:lumMod val="90000"/>
                  </a:schemeClr>
                </a:solidFill>
                <a:effectLst/>
                <a:cs typeface="Courier New" panose="02070309020205020404" pitchFamily="49" charset="0"/>
              </a:rPr>
              <a:t>1053: ”</a:t>
            </a:r>
            <a:r>
              <a:rPr lang="sv-SE" sz="2600" b="0" i="0" dirty="0">
                <a:solidFill>
                  <a:schemeClr val="tx2">
                    <a:lumMod val="90000"/>
                  </a:schemeClr>
                </a:solidFill>
                <a:effectLst/>
                <a:cs typeface="Courier New" panose="02070309020205020404" pitchFamily="49" charset="0"/>
              </a:rPr>
              <a:t>Att ett uttag eller vidareförande av medlen kan försvåra för den brottsutsatte att få sin skada reparerad återspeglas däri, att förverkande hos gärningsmannen avseende </a:t>
            </a:r>
            <a:r>
              <a:rPr lang="sv-SE" sz="2600" b="0" i="0" dirty="0" err="1">
                <a:solidFill>
                  <a:schemeClr val="tx2">
                    <a:lumMod val="90000"/>
                  </a:schemeClr>
                </a:solidFill>
                <a:effectLst/>
                <a:cs typeface="Courier New" panose="02070309020205020404" pitchFamily="49" charset="0"/>
              </a:rPr>
              <a:t>penningtvättsbrottet</a:t>
            </a:r>
            <a:r>
              <a:rPr lang="sv-SE" sz="2600" b="0" i="0" dirty="0">
                <a:solidFill>
                  <a:schemeClr val="tx2">
                    <a:lumMod val="90000"/>
                  </a:schemeClr>
                </a:solidFill>
                <a:effectLst/>
                <a:cs typeface="Courier New" panose="02070309020205020404" pitchFamily="49" charset="0"/>
              </a:rPr>
              <a:t> då normalt inte kan ske (se 9 och 11 §§ lagen om straff för penningtvättsbrott och </a:t>
            </a:r>
            <a:r>
              <a:rPr lang="sv-SE" sz="2600" b="0" i="0" strike="noStrike" dirty="0">
                <a:solidFill>
                  <a:schemeClr val="tx2">
                    <a:lumMod val="90000"/>
                  </a:schemeClr>
                </a:solidFill>
                <a:effectLst/>
                <a:cs typeface="Courier New" panose="02070309020205020404" pitchFamily="49" charset="0"/>
              </a:rPr>
              <a:t>prop. 2013/14:121 s. 70</a:t>
            </a:r>
            <a:r>
              <a:rPr lang="sv-SE" sz="2600" b="0" i="0" dirty="0">
                <a:solidFill>
                  <a:schemeClr val="tx2">
                    <a:lumMod val="90000"/>
                  </a:schemeClr>
                </a:solidFill>
                <a:effectLst/>
                <a:cs typeface="Courier New" panose="02070309020205020404" pitchFamily="49" charset="0"/>
              </a:rPr>
              <a:t> f.). Om i stället medlen finns kvar och förverkande sker, bör regeln i </a:t>
            </a:r>
            <a:r>
              <a:rPr lang="sv-SE" sz="2600" b="0" i="0" strike="noStrike" dirty="0">
                <a:solidFill>
                  <a:schemeClr val="tx2">
                    <a:lumMod val="90000"/>
                  </a:schemeClr>
                </a:solidFill>
                <a:effectLst/>
                <a:cs typeface="Courier New" panose="02070309020205020404" pitchFamily="49" charset="0"/>
              </a:rPr>
              <a:t>36 kap. 17 § BrB</a:t>
            </a:r>
            <a:r>
              <a:rPr lang="sv-SE" sz="2600" b="0" i="0" dirty="0">
                <a:solidFill>
                  <a:schemeClr val="tx2">
                    <a:lumMod val="90000"/>
                  </a:schemeClr>
                </a:solidFill>
                <a:effectLst/>
                <a:cs typeface="Courier New" panose="02070309020205020404" pitchFamily="49" charset="0"/>
              </a:rPr>
              <a:t> vara att tolka så att staten intill det förverkade beloppet övertar ansvaret för eventuella ersättningsanspråk från den skadelidande.”</a:t>
            </a:r>
          </a:p>
          <a:p>
            <a:r>
              <a:rPr lang="sv-SE" sz="2600" dirty="0">
                <a:solidFill>
                  <a:schemeClr val="tx2">
                    <a:lumMod val="90000"/>
                  </a:schemeClr>
                </a:solidFill>
                <a:effectLst/>
                <a:cs typeface="Courier New" panose="02070309020205020404" pitchFamily="49" charset="0"/>
              </a:rPr>
              <a:t>JK: nej, bl.a. står det att staten svarar ”i dennes ställe” (penningtvättarens) och inte i bedragarens ställe (konsekvens: staten kan göra vinst på målsägandens bekostnad och målsäganden får också svårt att kompensera sig skadeståndsvägen om inte bedragaren är känd; tolkningen framstår som tveksam, men man kan förstå att JK inte ville ha rollen)</a:t>
            </a:r>
            <a:endParaRPr lang="sv-SE" sz="2600" dirty="0">
              <a:solidFill>
                <a:schemeClr val="tx2">
                  <a:lumMod val="90000"/>
                </a:schemeClr>
              </a:solidFill>
              <a:cs typeface="Courier New" panose="02070309020205020404" pitchFamily="49" charset="0"/>
            </a:endParaRPr>
          </a:p>
        </p:txBody>
      </p:sp>
    </p:spTree>
    <p:extLst>
      <p:ext uri="{BB962C8B-B14F-4D97-AF65-F5344CB8AC3E}">
        <p14:creationId xmlns:p14="http://schemas.microsoft.com/office/powerpoint/2010/main" val="15912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normAutofit/>
          </a:bodyPr>
          <a:lstStyle/>
          <a:p>
            <a:r>
              <a:rPr lang="sv-SE" dirty="0"/>
              <a:t>”civilrättsligt förverkande”</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a:xfrm>
            <a:off x="913795" y="1732448"/>
            <a:ext cx="10353762" cy="4968389"/>
          </a:xfrm>
        </p:spPr>
        <p:txBody>
          <a:bodyPr>
            <a:normAutofit/>
          </a:bodyPr>
          <a:lstStyle/>
          <a:p>
            <a:r>
              <a:rPr lang="sv-SE" sz="2600" dirty="0">
                <a:solidFill>
                  <a:schemeClr val="tx2">
                    <a:lumMod val="90000"/>
                  </a:schemeClr>
                </a:solidFill>
                <a:effectLst/>
                <a:sym typeface="Wingdings" panose="05000000000000000000" pitchFamily="2" charset="2"/>
              </a:rPr>
              <a:t>internationella diskussionen: ”civilrättsligt förverkande”, ”</a:t>
            </a:r>
            <a:r>
              <a:rPr lang="sv-SE" sz="2600" dirty="0" err="1">
                <a:solidFill>
                  <a:schemeClr val="tx2">
                    <a:lumMod val="90000"/>
                  </a:schemeClr>
                </a:solidFill>
                <a:effectLst/>
                <a:sym typeface="Wingdings" panose="05000000000000000000" pitchFamily="2" charset="2"/>
              </a:rPr>
              <a:t>unexplained</a:t>
            </a:r>
            <a:r>
              <a:rPr lang="sv-SE" sz="2600" dirty="0">
                <a:solidFill>
                  <a:schemeClr val="tx2">
                    <a:lumMod val="90000"/>
                  </a:schemeClr>
                </a:solidFill>
                <a:effectLst/>
                <a:sym typeface="Wingdings" panose="05000000000000000000" pitchFamily="2" charset="2"/>
              </a:rPr>
              <a:t> </a:t>
            </a:r>
            <a:r>
              <a:rPr lang="sv-SE" sz="2600" dirty="0" err="1">
                <a:solidFill>
                  <a:schemeClr val="tx2">
                    <a:lumMod val="90000"/>
                  </a:schemeClr>
                </a:solidFill>
                <a:effectLst/>
                <a:sym typeface="Wingdings" panose="05000000000000000000" pitchFamily="2" charset="2"/>
              </a:rPr>
              <a:t>wealth</a:t>
            </a:r>
            <a:r>
              <a:rPr lang="sv-SE" sz="2600" dirty="0">
                <a:solidFill>
                  <a:schemeClr val="tx2">
                    <a:lumMod val="90000"/>
                  </a:schemeClr>
                </a:solidFill>
                <a:effectLst/>
                <a:sym typeface="Wingdings" panose="05000000000000000000" pitchFamily="2" charset="2"/>
              </a:rPr>
              <a:t>”, ”administrativt förverkande” osv. </a:t>
            </a:r>
          </a:p>
          <a:p>
            <a:r>
              <a:rPr lang="sv-SE" sz="2600" dirty="0">
                <a:solidFill>
                  <a:schemeClr val="tx2">
                    <a:lumMod val="90000"/>
                  </a:schemeClr>
                </a:solidFill>
                <a:effectLst/>
                <a:sym typeface="Wingdings" panose="05000000000000000000" pitchFamily="2" charset="2"/>
              </a:rPr>
              <a:t>intressant men svårbegripligt; bygger ofta (på samma sätt som utvidgat förverkande) på att egendomen kan antas härröra från brottslig verksamhet, men ändå anses det vara fråga om en annan typ av förverkande (t.ex. ”civilrättsligt”)</a:t>
            </a:r>
          </a:p>
          <a:p>
            <a:r>
              <a:rPr lang="sv-SE" sz="2600" dirty="0">
                <a:solidFill>
                  <a:schemeClr val="tx2">
                    <a:lumMod val="90000"/>
                  </a:schemeClr>
                </a:solidFill>
                <a:effectLst/>
                <a:sym typeface="Wingdings" panose="05000000000000000000" pitchFamily="2" charset="2"/>
              </a:rPr>
              <a:t>rimligt med förverkande i många fall, men väcker många frågor och en reglering ska uppfylla grundläggande rättssäkerhetskrav</a:t>
            </a:r>
            <a:endParaRPr lang="sv-SE" sz="2600" dirty="0">
              <a:solidFill>
                <a:schemeClr val="tx2">
                  <a:lumMod val="90000"/>
                </a:schemeClr>
              </a:solidFill>
              <a:effectLst/>
            </a:endParaRPr>
          </a:p>
        </p:txBody>
      </p:sp>
    </p:spTree>
    <p:extLst>
      <p:ext uri="{BB962C8B-B14F-4D97-AF65-F5344CB8AC3E}">
        <p14:creationId xmlns:p14="http://schemas.microsoft.com/office/powerpoint/2010/main" val="3673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normAutofit/>
          </a:bodyPr>
          <a:lstStyle/>
          <a:p>
            <a:r>
              <a:rPr lang="sv-SE" dirty="0"/>
              <a:t>beslag och kvarstad</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a:xfrm>
            <a:off x="913795" y="1732448"/>
            <a:ext cx="10353762" cy="4968389"/>
          </a:xfrm>
        </p:spPr>
        <p:txBody>
          <a:bodyPr>
            <a:normAutofit/>
          </a:bodyPr>
          <a:lstStyle/>
          <a:p>
            <a:r>
              <a:rPr lang="sv-SE" sz="2600" dirty="0">
                <a:solidFill>
                  <a:schemeClr val="tx2">
                    <a:lumMod val="90000"/>
                  </a:schemeClr>
                </a:solidFill>
                <a:effectLst/>
                <a:sym typeface="Wingdings" panose="05000000000000000000" pitchFamily="2" charset="2"/>
              </a:rPr>
              <a:t>beslag och kvarstad har olika förutsättningar (”skäligen misstänkt”, de syften för vilka tvångsmedlen kan användas sammanfaller inte)</a:t>
            </a:r>
          </a:p>
          <a:p>
            <a:r>
              <a:rPr lang="sv-SE" sz="2600" dirty="0">
                <a:solidFill>
                  <a:schemeClr val="tx2">
                    <a:lumMod val="90000"/>
                  </a:schemeClr>
                </a:solidFill>
                <a:effectLst/>
                <a:sym typeface="Wingdings" panose="05000000000000000000" pitchFamily="2" charset="2"/>
              </a:rPr>
              <a:t>vore bra om kvarstad kunde ges en mer tillbakaskjuten position i förverkandesammanhang</a:t>
            </a:r>
          </a:p>
        </p:txBody>
      </p:sp>
    </p:spTree>
    <p:extLst>
      <p:ext uri="{BB962C8B-B14F-4D97-AF65-F5344CB8AC3E}">
        <p14:creationId xmlns:p14="http://schemas.microsoft.com/office/powerpoint/2010/main" val="29103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5ECDE-A449-540C-B82B-D22F3C77A929}"/>
              </a:ext>
            </a:extLst>
          </p:cNvPr>
          <p:cNvSpPr>
            <a:spLocks noGrp="1"/>
          </p:cNvSpPr>
          <p:nvPr>
            <p:ph type="title"/>
          </p:nvPr>
        </p:nvSpPr>
        <p:spPr/>
        <p:txBody>
          <a:bodyPr/>
          <a:lstStyle/>
          <a:p>
            <a:r>
              <a:rPr lang="sv-SE" dirty="0"/>
              <a:t>förverkandets tillbakaskjutna position</a:t>
            </a:r>
          </a:p>
        </p:txBody>
      </p:sp>
      <p:sp>
        <p:nvSpPr>
          <p:cNvPr id="3" name="Platshållare för innehåll 2">
            <a:extLst>
              <a:ext uri="{FF2B5EF4-FFF2-40B4-BE49-F238E27FC236}">
                <a16:creationId xmlns:a16="http://schemas.microsoft.com/office/drawing/2014/main" id="{48F5445F-26CB-E154-79A4-7BA0F4C6A0D1}"/>
              </a:ext>
            </a:extLst>
          </p:cNvPr>
          <p:cNvSpPr>
            <a:spLocks noGrp="1"/>
          </p:cNvSpPr>
          <p:nvPr>
            <p:ph idx="1"/>
          </p:nvPr>
        </p:nvSpPr>
        <p:spPr/>
        <p:txBody>
          <a:bodyPr>
            <a:normAutofit/>
          </a:bodyPr>
          <a:lstStyle/>
          <a:p>
            <a:r>
              <a:rPr lang="sv-SE" sz="2600" dirty="0"/>
              <a:t>ny reglering kan bli en nystart – hamnar i fokus, utbildningsinsatser, också små förändringar kan betyda mycket</a:t>
            </a:r>
          </a:p>
          <a:p>
            <a:r>
              <a:rPr lang="sv-SE" sz="2600" dirty="0"/>
              <a:t>jfr företagsboten före och efter 2006, jfr penningtvättsregleringen</a:t>
            </a:r>
          </a:p>
          <a:p>
            <a:r>
              <a:rPr lang="sv-SE" sz="2600" dirty="0"/>
              <a:t>inte så mycket en fråga om att lagstifta om just detta, utan att genom lagstiftning få upp frågorna i medvetandet</a:t>
            </a:r>
          </a:p>
        </p:txBody>
      </p:sp>
    </p:spTree>
    <p:extLst>
      <p:ext uri="{BB962C8B-B14F-4D97-AF65-F5344CB8AC3E}">
        <p14:creationId xmlns:p14="http://schemas.microsoft.com/office/powerpoint/2010/main" val="3569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5ECDE-A449-540C-B82B-D22F3C77A929}"/>
              </a:ext>
            </a:extLst>
          </p:cNvPr>
          <p:cNvSpPr>
            <a:spLocks noGrp="1"/>
          </p:cNvSpPr>
          <p:nvPr>
            <p:ph type="title"/>
          </p:nvPr>
        </p:nvSpPr>
        <p:spPr/>
        <p:txBody>
          <a:bodyPr/>
          <a:lstStyle/>
          <a:p>
            <a:r>
              <a:rPr lang="sv-SE" dirty="0"/>
              <a:t>förslagen</a:t>
            </a:r>
          </a:p>
        </p:txBody>
      </p:sp>
      <p:sp>
        <p:nvSpPr>
          <p:cNvPr id="3" name="Platshållare för innehåll 2">
            <a:extLst>
              <a:ext uri="{FF2B5EF4-FFF2-40B4-BE49-F238E27FC236}">
                <a16:creationId xmlns:a16="http://schemas.microsoft.com/office/drawing/2014/main" id="{48F5445F-26CB-E154-79A4-7BA0F4C6A0D1}"/>
              </a:ext>
            </a:extLst>
          </p:cNvPr>
          <p:cNvSpPr>
            <a:spLocks noGrp="1"/>
          </p:cNvSpPr>
          <p:nvPr>
            <p:ph idx="1"/>
          </p:nvPr>
        </p:nvSpPr>
        <p:spPr/>
        <p:txBody>
          <a:bodyPr>
            <a:normAutofit/>
          </a:bodyPr>
          <a:lstStyle/>
          <a:p>
            <a:r>
              <a:rPr lang="sv-SE" sz="2600" dirty="0"/>
              <a:t>ökade möjligheter till sakförverkande – enda begränsningen är att det ska motsvara vinsten (snyggare lösning med liknande innebörd i propositionen)</a:t>
            </a:r>
          </a:p>
          <a:p>
            <a:r>
              <a:rPr lang="sv-SE" sz="2600" dirty="0"/>
              <a:t>förverkande görs primärt till ersättning av enskilda anspråk</a:t>
            </a:r>
          </a:p>
          <a:p>
            <a:r>
              <a:rPr lang="sv-SE" sz="2600" dirty="0"/>
              <a:t>en möjlighet till ”civilrättsligt förverkande” – </a:t>
            </a:r>
            <a:r>
              <a:rPr lang="sv-SE" sz="2600" i="1" dirty="0"/>
              <a:t>självständigt förverkande </a:t>
            </a:r>
          </a:p>
          <a:p>
            <a:r>
              <a:rPr lang="sv-SE" sz="2600" dirty="0"/>
              <a:t>bredare möjligheter till beslag </a:t>
            </a:r>
            <a:r>
              <a:rPr lang="sv-SE" sz="2600" dirty="0">
                <a:sym typeface="Wingdings" panose="05000000000000000000" pitchFamily="2" charset="2"/>
              </a:rPr>
              <a:t> kvarstad blir en undantagsföreteelse</a:t>
            </a:r>
            <a:endParaRPr lang="sv-SE" sz="2600" dirty="0"/>
          </a:p>
          <a:p>
            <a:r>
              <a:rPr lang="sv-SE" sz="2600" dirty="0"/>
              <a:t>reformerna bör kunna lyfta förverkandefrågorna</a:t>
            </a:r>
          </a:p>
          <a:p>
            <a:endParaRPr lang="sv-SE" sz="2600" dirty="0"/>
          </a:p>
        </p:txBody>
      </p:sp>
    </p:spTree>
    <p:extLst>
      <p:ext uri="{BB962C8B-B14F-4D97-AF65-F5344CB8AC3E}">
        <p14:creationId xmlns:p14="http://schemas.microsoft.com/office/powerpoint/2010/main" val="126778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5ECDE-A449-540C-B82B-D22F3C77A929}"/>
              </a:ext>
            </a:extLst>
          </p:cNvPr>
          <p:cNvSpPr>
            <a:spLocks noGrp="1"/>
          </p:cNvSpPr>
          <p:nvPr>
            <p:ph type="title"/>
          </p:nvPr>
        </p:nvSpPr>
        <p:spPr/>
        <p:txBody>
          <a:bodyPr/>
          <a:lstStyle/>
          <a:p>
            <a:r>
              <a:rPr lang="sv-SE" dirty="0"/>
              <a:t>förslagen</a:t>
            </a:r>
          </a:p>
        </p:txBody>
      </p:sp>
      <p:sp>
        <p:nvSpPr>
          <p:cNvPr id="3" name="Platshållare för innehåll 2">
            <a:extLst>
              <a:ext uri="{FF2B5EF4-FFF2-40B4-BE49-F238E27FC236}">
                <a16:creationId xmlns:a16="http://schemas.microsoft.com/office/drawing/2014/main" id="{48F5445F-26CB-E154-79A4-7BA0F4C6A0D1}"/>
              </a:ext>
            </a:extLst>
          </p:cNvPr>
          <p:cNvSpPr>
            <a:spLocks noGrp="1"/>
          </p:cNvSpPr>
          <p:nvPr>
            <p:ph idx="1"/>
          </p:nvPr>
        </p:nvSpPr>
        <p:spPr>
          <a:xfrm>
            <a:off x="913795" y="1732449"/>
            <a:ext cx="10353762" cy="4843715"/>
          </a:xfrm>
        </p:spPr>
        <p:txBody>
          <a:bodyPr>
            <a:normAutofit lnSpcReduction="10000"/>
          </a:bodyPr>
          <a:lstStyle/>
          <a:p>
            <a:r>
              <a:rPr lang="sv-SE" sz="2600" dirty="0"/>
              <a:t>vi tycker att vi kom långt, men hade i praktiken 13 månader på oss från det att expertgruppen var sammansatt </a:t>
            </a:r>
          </a:p>
          <a:p>
            <a:r>
              <a:rPr lang="sv-SE" sz="2600" dirty="0"/>
              <a:t>omfattande lagförslag (kapitel 2 börjar på s. 209)</a:t>
            </a:r>
          </a:p>
          <a:p>
            <a:r>
              <a:rPr lang="sv-SE" sz="2600" dirty="0"/>
              <a:t>mycket svåra frågor (delvis bristande överbyggnad, ny mark att bryta, koppling till civilrättsliga frågor) – vi var inte i botten på allt – fanns saker att arbeta med i departementet</a:t>
            </a:r>
          </a:p>
          <a:p>
            <a:r>
              <a:rPr lang="sv-SE" sz="2600" dirty="0"/>
              <a:t>remissutfallet – i huvudsak positivt (kritiska synpunkter från framför allt advokatsamfundet och Hovrätten för nedre </a:t>
            </a:r>
            <a:r>
              <a:rPr lang="sv-SE" sz="2600" dirty="0" err="1"/>
              <a:t>norrland</a:t>
            </a:r>
            <a:r>
              <a:rPr lang="sv-SE" sz="2600" dirty="0"/>
              <a:t>)</a:t>
            </a:r>
          </a:p>
          <a:p>
            <a:r>
              <a:rPr lang="sv-SE" sz="2600" dirty="0"/>
              <a:t>Lagrådet tillstyrkte i huvudsak och hade i framför allt tekniska synpunkter (kanske också viss oro för vad självständigt förverkande kan innebära)</a:t>
            </a:r>
          </a:p>
          <a:p>
            <a:pPr marL="36900" indent="0">
              <a:buNone/>
            </a:pPr>
            <a:endParaRPr lang="sv-SE" sz="2600" dirty="0"/>
          </a:p>
        </p:txBody>
      </p:sp>
    </p:spTree>
    <p:extLst>
      <p:ext uri="{BB962C8B-B14F-4D97-AF65-F5344CB8AC3E}">
        <p14:creationId xmlns:p14="http://schemas.microsoft.com/office/powerpoint/2010/main" val="189068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B2D5A-BC29-F9AF-C2C4-80E70152EC25}"/>
              </a:ext>
            </a:extLst>
          </p:cNvPr>
          <p:cNvSpPr>
            <a:spLocks noGrp="1"/>
          </p:cNvSpPr>
          <p:nvPr>
            <p:ph type="title"/>
          </p:nvPr>
        </p:nvSpPr>
        <p:spPr>
          <a:xfrm>
            <a:off x="913795" y="447372"/>
            <a:ext cx="10353762" cy="970450"/>
          </a:xfrm>
        </p:spPr>
        <p:txBody>
          <a:bodyPr/>
          <a:lstStyle/>
          <a:p>
            <a:r>
              <a:rPr lang="sv-SE" dirty="0"/>
              <a:t>disposition	</a:t>
            </a:r>
          </a:p>
        </p:txBody>
      </p:sp>
      <p:sp>
        <p:nvSpPr>
          <p:cNvPr id="3" name="Platshållare för innehåll 2">
            <a:extLst>
              <a:ext uri="{FF2B5EF4-FFF2-40B4-BE49-F238E27FC236}">
                <a16:creationId xmlns:a16="http://schemas.microsoft.com/office/drawing/2014/main" id="{2B53603E-818D-F4FE-7517-E94FDEAD40D0}"/>
              </a:ext>
            </a:extLst>
          </p:cNvPr>
          <p:cNvSpPr>
            <a:spLocks noGrp="1"/>
          </p:cNvSpPr>
          <p:nvPr>
            <p:ph idx="1"/>
          </p:nvPr>
        </p:nvSpPr>
        <p:spPr>
          <a:xfrm>
            <a:off x="913795" y="1417823"/>
            <a:ext cx="10353762" cy="4830578"/>
          </a:xfrm>
        </p:spPr>
        <p:txBody>
          <a:bodyPr>
            <a:noAutofit/>
          </a:bodyPr>
          <a:lstStyle/>
          <a:p>
            <a:pPr>
              <a:lnSpc>
                <a:spcPct val="150000"/>
              </a:lnSpc>
            </a:pPr>
            <a:r>
              <a:rPr lang="en-GB" sz="2600" dirty="0" err="1"/>
              <a:t>allmänt</a:t>
            </a:r>
            <a:r>
              <a:rPr lang="en-GB" sz="2600" dirty="0"/>
              <a:t> om </a:t>
            </a:r>
            <a:r>
              <a:rPr lang="en-GB" sz="2600" dirty="0" err="1"/>
              <a:t>förverkande</a:t>
            </a:r>
            <a:r>
              <a:rPr lang="en-GB" sz="2600" dirty="0"/>
              <a:t> </a:t>
            </a:r>
            <a:r>
              <a:rPr lang="en-GB" sz="2600" dirty="0" err="1"/>
              <a:t>av</a:t>
            </a:r>
            <a:r>
              <a:rPr lang="en-GB" sz="2600" dirty="0"/>
              <a:t> </a:t>
            </a:r>
            <a:r>
              <a:rPr lang="en-GB" sz="2600" dirty="0" err="1"/>
              <a:t>egendom</a:t>
            </a:r>
            <a:endParaRPr lang="en-GB" sz="2600" dirty="0"/>
          </a:p>
          <a:p>
            <a:pPr>
              <a:lnSpc>
                <a:spcPct val="150000"/>
              </a:lnSpc>
            </a:pPr>
            <a:r>
              <a:rPr lang="en-GB" sz="2600" dirty="0"/>
              <a:t>2020 </a:t>
            </a:r>
            <a:r>
              <a:rPr lang="en-GB" sz="2600" dirty="0" err="1"/>
              <a:t>års</a:t>
            </a:r>
            <a:r>
              <a:rPr lang="en-GB" sz="2600" dirty="0"/>
              <a:t> </a:t>
            </a:r>
            <a:r>
              <a:rPr lang="en-GB" sz="2600" dirty="0" err="1"/>
              <a:t>förverkandeutredning</a:t>
            </a:r>
            <a:r>
              <a:rPr lang="en-GB" sz="2600" dirty="0"/>
              <a:t> </a:t>
            </a:r>
            <a:r>
              <a:rPr lang="en-GB" sz="2600" dirty="0" err="1"/>
              <a:t>och</a:t>
            </a:r>
            <a:r>
              <a:rPr lang="en-GB" sz="2600" dirty="0"/>
              <a:t> den </a:t>
            </a:r>
            <a:r>
              <a:rPr lang="en-GB" sz="2600" dirty="0" err="1"/>
              <a:t>fortsatta</a:t>
            </a:r>
            <a:r>
              <a:rPr lang="en-GB" sz="2600" dirty="0"/>
              <a:t> </a:t>
            </a:r>
            <a:r>
              <a:rPr lang="en-GB" sz="2600" dirty="0" err="1"/>
              <a:t>beredningen</a:t>
            </a:r>
            <a:endParaRPr lang="en-GB" sz="2600" dirty="0"/>
          </a:p>
          <a:p>
            <a:pPr>
              <a:lnSpc>
                <a:spcPct val="150000"/>
              </a:lnSpc>
            </a:pPr>
            <a:r>
              <a:rPr lang="en-GB" sz="2600" dirty="0" err="1"/>
              <a:t>strukturen</a:t>
            </a:r>
            <a:r>
              <a:rPr lang="en-GB" sz="2600" dirty="0"/>
              <a:t> </a:t>
            </a:r>
            <a:r>
              <a:rPr lang="en-GB" sz="2600" dirty="0" err="1"/>
              <a:t>på</a:t>
            </a:r>
            <a:r>
              <a:rPr lang="en-GB" sz="2600" dirty="0"/>
              <a:t> det </a:t>
            </a:r>
            <a:r>
              <a:rPr lang="en-GB" sz="2600" dirty="0" err="1"/>
              <a:t>nya</a:t>
            </a:r>
            <a:r>
              <a:rPr lang="en-GB" sz="2600" dirty="0"/>
              <a:t> 36 </a:t>
            </a:r>
            <a:r>
              <a:rPr lang="en-GB" sz="2600" dirty="0" err="1"/>
              <a:t>kap</a:t>
            </a:r>
            <a:r>
              <a:rPr lang="en-GB" sz="2600" dirty="0"/>
              <a:t>. </a:t>
            </a:r>
            <a:r>
              <a:rPr lang="en-GB" sz="2600" dirty="0" err="1"/>
              <a:t>BrB</a:t>
            </a:r>
            <a:endParaRPr lang="en-GB" sz="2600" dirty="0"/>
          </a:p>
          <a:p>
            <a:pPr>
              <a:lnSpc>
                <a:spcPct val="150000"/>
              </a:lnSpc>
            </a:pPr>
            <a:r>
              <a:rPr lang="en-GB" sz="2600" dirty="0" err="1"/>
              <a:t>förverkande</a:t>
            </a:r>
            <a:r>
              <a:rPr lang="en-GB" sz="2600" dirty="0"/>
              <a:t> </a:t>
            </a:r>
            <a:r>
              <a:rPr lang="en-GB" sz="2600" dirty="0" err="1"/>
              <a:t>av</a:t>
            </a:r>
            <a:r>
              <a:rPr lang="en-GB" sz="2600" dirty="0"/>
              <a:t> </a:t>
            </a:r>
            <a:r>
              <a:rPr lang="en-GB" sz="2600" dirty="0" err="1"/>
              <a:t>förtjänster</a:t>
            </a:r>
            <a:r>
              <a:rPr lang="en-GB" sz="2600" dirty="0"/>
              <a:t> </a:t>
            </a:r>
            <a:r>
              <a:rPr lang="en-GB" sz="2600" dirty="0" err="1"/>
              <a:t>från</a:t>
            </a:r>
            <a:r>
              <a:rPr lang="en-GB" sz="2600" dirty="0"/>
              <a:t> </a:t>
            </a:r>
            <a:r>
              <a:rPr lang="en-GB" sz="2600" dirty="0" err="1"/>
              <a:t>brottslighet</a:t>
            </a:r>
            <a:endParaRPr lang="en-GB" sz="2600" dirty="0"/>
          </a:p>
          <a:p>
            <a:pPr>
              <a:lnSpc>
                <a:spcPct val="150000"/>
              </a:lnSpc>
            </a:pPr>
            <a:r>
              <a:rPr lang="en-GB" sz="2600" dirty="0"/>
              <a:t>den </a:t>
            </a:r>
            <a:r>
              <a:rPr lang="en-GB" sz="2600" dirty="0" err="1"/>
              <a:t>nya</a:t>
            </a:r>
            <a:r>
              <a:rPr lang="en-GB" sz="2600" dirty="0"/>
              <a:t> </a:t>
            </a:r>
            <a:r>
              <a:rPr lang="en-GB" sz="2600" dirty="0" err="1"/>
              <a:t>förfarandelagen</a:t>
            </a:r>
            <a:endParaRPr lang="en-GB" sz="2600" dirty="0"/>
          </a:p>
          <a:p>
            <a:pPr>
              <a:lnSpc>
                <a:spcPct val="150000"/>
              </a:lnSpc>
            </a:pPr>
            <a:r>
              <a:rPr lang="en-GB" sz="2600" dirty="0" err="1"/>
              <a:t>fullgörelse</a:t>
            </a:r>
            <a:r>
              <a:rPr lang="en-GB" sz="2600" dirty="0"/>
              <a:t> </a:t>
            </a:r>
            <a:r>
              <a:rPr lang="en-GB" sz="2600" dirty="0" err="1"/>
              <a:t>av</a:t>
            </a:r>
            <a:r>
              <a:rPr lang="en-GB" sz="2600" dirty="0"/>
              <a:t> </a:t>
            </a:r>
            <a:r>
              <a:rPr lang="en-GB" sz="2600" dirty="0" err="1"/>
              <a:t>en</a:t>
            </a:r>
            <a:r>
              <a:rPr lang="en-GB" sz="2600" dirty="0"/>
              <a:t> </a:t>
            </a:r>
            <a:r>
              <a:rPr lang="en-GB" sz="2600" dirty="0" err="1"/>
              <a:t>förpliktelse</a:t>
            </a:r>
            <a:r>
              <a:rPr lang="en-GB" sz="2600" dirty="0"/>
              <a:t> om </a:t>
            </a:r>
            <a:r>
              <a:rPr lang="en-GB" sz="2600" dirty="0" err="1"/>
              <a:t>förverkande</a:t>
            </a:r>
            <a:endParaRPr lang="en-GB" sz="2600" dirty="0"/>
          </a:p>
          <a:p>
            <a:pPr>
              <a:lnSpc>
                <a:spcPct val="150000"/>
              </a:lnSpc>
            </a:pPr>
            <a:r>
              <a:rPr lang="en-GB" sz="2600" dirty="0" err="1"/>
              <a:t>konkurrens</a:t>
            </a:r>
            <a:r>
              <a:rPr lang="en-GB" sz="2600" dirty="0"/>
              <a:t> </a:t>
            </a:r>
            <a:r>
              <a:rPr lang="en-GB" sz="2600" dirty="0" err="1"/>
              <a:t>mellan</a:t>
            </a:r>
            <a:r>
              <a:rPr lang="en-GB" sz="2600" dirty="0"/>
              <a:t> </a:t>
            </a:r>
            <a:r>
              <a:rPr lang="en-GB" sz="2600" dirty="0" err="1"/>
              <a:t>förverkande</a:t>
            </a:r>
            <a:r>
              <a:rPr lang="en-GB" sz="2600" dirty="0"/>
              <a:t> </a:t>
            </a:r>
            <a:r>
              <a:rPr lang="en-GB" sz="2600" dirty="0" err="1"/>
              <a:t>och</a:t>
            </a:r>
            <a:r>
              <a:rPr lang="en-GB" sz="2600" dirty="0"/>
              <a:t> </a:t>
            </a:r>
            <a:r>
              <a:rPr lang="en-GB" sz="2600" dirty="0" err="1"/>
              <a:t>anspråk</a:t>
            </a:r>
            <a:r>
              <a:rPr lang="en-GB" sz="2600" dirty="0"/>
              <a:t> </a:t>
            </a:r>
            <a:r>
              <a:rPr lang="en-GB" sz="2600" dirty="0" err="1"/>
              <a:t>på</a:t>
            </a:r>
            <a:r>
              <a:rPr lang="en-GB" sz="2600" dirty="0"/>
              <a:t> </a:t>
            </a:r>
            <a:r>
              <a:rPr lang="en-GB" sz="2600" dirty="0" err="1"/>
              <a:t>egendom</a:t>
            </a:r>
            <a:endParaRPr lang="en-GB" sz="2600" dirty="0"/>
          </a:p>
          <a:p>
            <a:pPr marL="0" indent="0">
              <a:lnSpc>
                <a:spcPct val="150000"/>
              </a:lnSpc>
              <a:buNone/>
            </a:pPr>
            <a:endParaRPr lang="en-GB" sz="2400" dirty="0"/>
          </a:p>
        </p:txBody>
      </p:sp>
    </p:spTree>
    <p:extLst>
      <p:ext uri="{BB962C8B-B14F-4D97-AF65-F5344CB8AC3E}">
        <p14:creationId xmlns:p14="http://schemas.microsoft.com/office/powerpoint/2010/main" val="41176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5ECDE-A449-540C-B82B-D22F3C77A929}"/>
              </a:ext>
            </a:extLst>
          </p:cNvPr>
          <p:cNvSpPr>
            <a:spLocks noGrp="1"/>
          </p:cNvSpPr>
          <p:nvPr>
            <p:ph type="title"/>
          </p:nvPr>
        </p:nvSpPr>
        <p:spPr/>
        <p:txBody>
          <a:bodyPr/>
          <a:lstStyle/>
          <a:p>
            <a:r>
              <a:rPr lang="sv-SE" dirty="0"/>
              <a:t>ny utredning</a:t>
            </a:r>
          </a:p>
        </p:txBody>
      </p:sp>
      <p:sp>
        <p:nvSpPr>
          <p:cNvPr id="3" name="Platshållare för innehåll 2">
            <a:extLst>
              <a:ext uri="{FF2B5EF4-FFF2-40B4-BE49-F238E27FC236}">
                <a16:creationId xmlns:a16="http://schemas.microsoft.com/office/drawing/2014/main" id="{48F5445F-26CB-E154-79A4-7BA0F4C6A0D1}"/>
              </a:ext>
            </a:extLst>
          </p:cNvPr>
          <p:cNvSpPr>
            <a:spLocks noGrp="1"/>
          </p:cNvSpPr>
          <p:nvPr>
            <p:ph idx="1"/>
          </p:nvPr>
        </p:nvSpPr>
        <p:spPr>
          <a:xfrm>
            <a:off x="913795" y="1732449"/>
            <a:ext cx="10353762" cy="4843715"/>
          </a:xfrm>
        </p:spPr>
        <p:txBody>
          <a:bodyPr>
            <a:normAutofit/>
          </a:bodyPr>
          <a:lstStyle/>
          <a:p>
            <a:r>
              <a:rPr lang="sv-SE" sz="2600" dirty="0"/>
              <a:t>genomföra direktivet om återvinning av tillgångar och förverkande (och </a:t>
            </a:r>
            <a:r>
              <a:rPr lang="sv-SE" sz="2600" dirty="0" err="1"/>
              <a:t>FATF:s</a:t>
            </a:r>
            <a:r>
              <a:rPr lang="sv-SE" sz="2600" dirty="0"/>
              <a:t> rekommendationer)</a:t>
            </a:r>
          </a:p>
          <a:p>
            <a:r>
              <a:rPr lang="sv-SE" sz="2600" dirty="0"/>
              <a:t>följa tillämpningen av den nya förverkandelagstiftningen </a:t>
            </a:r>
          </a:p>
          <a:p>
            <a:r>
              <a:rPr lang="sv-SE" sz="2600" dirty="0"/>
              <a:t>ta ställning till om omvänd bevisbörda eller en s.k. förverkandepresumtion bör införas (+ förslag om omvänd bevisbörda)</a:t>
            </a:r>
          </a:p>
          <a:p>
            <a:r>
              <a:rPr lang="sv-SE" sz="2600" dirty="0"/>
              <a:t>tvångsmedel</a:t>
            </a:r>
          </a:p>
        </p:txBody>
      </p:sp>
    </p:spTree>
    <p:extLst>
      <p:ext uri="{BB962C8B-B14F-4D97-AF65-F5344CB8AC3E}">
        <p14:creationId xmlns:p14="http://schemas.microsoft.com/office/powerpoint/2010/main" val="34945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en-GB" dirty="0" err="1"/>
              <a:t>s</a:t>
            </a:r>
            <a:r>
              <a:rPr lang="en-GB" sz="5400" dirty="0" err="1"/>
              <a:t>trukturen</a:t>
            </a:r>
            <a:r>
              <a:rPr lang="en-GB" sz="5400" dirty="0"/>
              <a:t> </a:t>
            </a:r>
            <a:r>
              <a:rPr lang="en-GB" sz="5400" dirty="0" err="1"/>
              <a:t>på</a:t>
            </a:r>
            <a:r>
              <a:rPr lang="en-GB" sz="5400" dirty="0"/>
              <a:t> det </a:t>
            </a:r>
            <a:r>
              <a:rPr lang="en-GB" sz="5400" dirty="0" err="1"/>
              <a:t>nya</a:t>
            </a:r>
            <a:r>
              <a:rPr lang="en-GB" sz="5400" dirty="0"/>
              <a:t> </a:t>
            </a:r>
            <a:br>
              <a:rPr lang="en-GB" sz="5400" dirty="0"/>
            </a:br>
            <a:r>
              <a:rPr lang="en-GB" sz="5400" dirty="0"/>
              <a:t>36 </a:t>
            </a:r>
            <a:r>
              <a:rPr lang="en-GB" sz="5400" dirty="0" err="1"/>
              <a:t>kap</a:t>
            </a:r>
            <a:r>
              <a:rPr lang="en-GB" sz="5400" dirty="0"/>
              <a:t>. </a:t>
            </a:r>
            <a:r>
              <a:rPr lang="en-GB" sz="5400" dirty="0" err="1"/>
              <a:t>BrB</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67646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DD6F8E-126C-A360-3CAF-4A88D2738926}"/>
              </a:ext>
            </a:extLst>
          </p:cNvPr>
          <p:cNvSpPr>
            <a:spLocks noGrp="1"/>
          </p:cNvSpPr>
          <p:nvPr>
            <p:ph type="title"/>
          </p:nvPr>
        </p:nvSpPr>
        <p:spPr/>
        <p:txBody>
          <a:bodyPr>
            <a:normAutofit/>
          </a:bodyPr>
          <a:lstStyle/>
          <a:p>
            <a:r>
              <a:rPr lang="en-GB" dirty="0"/>
              <a:t>den </a:t>
            </a:r>
            <a:r>
              <a:rPr lang="en-GB" dirty="0" err="1"/>
              <a:t>nya</a:t>
            </a:r>
            <a:r>
              <a:rPr lang="en-GB" dirty="0"/>
              <a:t> </a:t>
            </a:r>
            <a:r>
              <a:rPr lang="en-GB" dirty="0" err="1"/>
              <a:t>förverkandelagstiftning</a:t>
            </a:r>
            <a:r>
              <a:rPr lang="en-GB" dirty="0"/>
              <a:t> ska </a:t>
            </a:r>
            <a:r>
              <a:rPr lang="en-GB" dirty="0" err="1"/>
              <a:t>vara</a:t>
            </a:r>
            <a:r>
              <a:rPr lang="en-GB" dirty="0"/>
              <a:t>….</a:t>
            </a:r>
          </a:p>
        </p:txBody>
      </p:sp>
      <p:sp>
        <p:nvSpPr>
          <p:cNvPr id="3" name="Platshållare för innehåll 2">
            <a:extLst>
              <a:ext uri="{FF2B5EF4-FFF2-40B4-BE49-F238E27FC236}">
                <a16:creationId xmlns:a16="http://schemas.microsoft.com/office/drawing/2014/main" id="{E37B2CA9-896F-6FDF-9124-EBC01AFBE91A}"/>
              </a:ext>
            </a:extLst>
          </p:cNvPr>
          <p:cNvSpPr>
            <a:spLocks noGrp="1"/>
          </p:cNvSpPr>
          <p:nvPr>
            <p:ph idx="1"/>
          </p:nvPr>
        </p:nvSpPr>
        <p:spPr/>
        <p:txBody>
          <a:bodyPr/>
          <a:lstStyle/>
          <a:p>
            <a:pPr marL="0" indent="0">
              <a:buNone/>
            </a:pPr>
            <a:endParaRPr lang="en-GB" dirty="0"/>
          </a:p>
          <a:p>
            <a:pPr marL="0" indent="0">
              <a:buNone/>
            </a:pPr>
            <a:r>
              <a:rPr lang="en-GB" sz="2600" dirty="0"/>
              <a:t>…</a:t>
            </a:r>
            <a:r>
              <a:rPr lang="en-GB" sz="2600" dirty="0" err="1"/>
              <a:t>enklare</a:t>
            </a:r>
            <a:r>
              <a:rPr lang="en-GB" sz="2600" dirty="0"/>
              <a:t> </a:t>
            </a:r>
            <a:r>
              <a:rPr lang="en-GB" sz="2600" dirty="0" err="1"/>
              <a:t>och</a:t>
            </a:r>
            <a:r>
              <a:rPr lang="en-GB" sz="2600" dirty="0"/>
              <a:t> </a:t>
            </a:r>
            <a:r>
              <a:rPr lang="en-GB" sz="2600" dirty="0" err="1"/>
              <a:t>tydligare</a:t>
            </a:r>
            <a:r>
              <a:rPr lang="en-GB" sz="2600" dirty="0"/>
              <a:t>…</a:t>
            </a:r>
          </a:p>
          <a:p>
            <a:endParaRPr lang="en-GB" sz="2600" dirty="0"/>
          </a:p>
          <a:p>
            <a:pPr marL="0" indent="0">
              <a:buNone/>
            </a:pPr>
            <a:r>
              <a:rPr lang="en-GB" sz="2600" dirty="0"/>
              <a:t>…</a:t>
            </a:r>
            <a:r>
              <a:rPr lang="en-GB" sz="2600" dirty="0" err="1"/>
              <a:t>generellt</a:t>
            </a:r>
            <a:r>
              <a:rPr lang="en-GB" sz="2600" dirty="0"/>
              <a:t> </a:t>
            </a:r>
            <a:r>
              <a:rPr lang="en-GB" sz="2600" dirty="0" err="1"/>
              <a:t>tillämplig</a:t>
            </a:r>
            <a:r>
              <a:rPr lang="en-GB" sz="2600" dirty="0"/>
              <a:t>, </a:t>
            </a:r>
            <a:r>
              <a:rPr lang="en-GB" sz="2600" dirty="0" err="1"/>
              <a:t>och</a:t>
            </a:r>
            <a:r>
              <a:rPr lang="en-GB" sz="2600" dirty="0"/>
              <a:t>…</a:t>
            </a:r>
          </a:p>
          <a:p>
            <a:endParaRPr lang="en-GB" sz="2600" dirty="0"/>
          </a:p>
          <a:p>
            <a:pPr marL="0" indent="0">
              <a:buNone/>
            </a:pPr>
            <a:r>
              <a:rPr lang="en-GB" sz="2600" dirty="0"/>
              <a:t>…</a:t>
            </a:r>
            <a:r>
              <a:rPr lang="en-GB" sz="2600" dirty="0" err="1"/>
              <a:t>mer</a:t>
            </a:r>
            <a:r>
              <a:rPr lang="en-GB" sz="2600" dirty="0"/>
              <a:t> </a:t>
            </a:r>
            <a:r>
              <a:rPr lang="en-GB" sz="2600" dirty="0" err="1"/>
              <a:t>effektiv</a:t>
            </a:r>
            <a:endParaRPr lang="en-GB" sz="2600" dirty="0"/>
          </a:p>
          <a:p>
            <a:endParaRPr lang="en-GB" dirty="0"/>
          </a:p>
        </p:txBody>
      </p:sp>
    </p:spTree>
    <p:extLst>
      <p:ext uri="{BB962C8B-B14F-4D97-AF65-F5344CB8AC3E}">
        <p14:creationId xmlns:p14="http://schemas.microsoft.com/office/powerpoint/2010/main" val="35674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DD6F8E-126C-A360-3CAF-4A88D2738926}"/>
              </a:ext>
            </a:extLst>
          </p:cNvPr>
          <p:cNvSpPr>
            <a:spLocks noGrp="1"/>
          </p:cNvSpPr>
          <p:nvPr>
            <p:ph type="title"/>
          </p:nvPr>
        </p:nvSpPr>
        <p:spPr>
          <a:xfrm>
            <a:off x="913795" y="38090"/>
            <a:ext cx="10353762" cy="970450"/>
          </a:xfrm>
        </p:spPr>
        <p:txBody>
          <a:bodyPr>
            <a:normAutofit/>
          </a:bodyPr>
          <a:lstStyle/>
          <a:p>
            <a:r>
              <a:rPr lang="en-GB" dirty="0" err="1"/>
              <a:t>struktur</a:t>
            </a:r>
            <a:endParaRPr lang="en-GB" dirty="0"/>
          </a:p>
        </p:txBody>
      </p:sp>
      <p:sp>
        <p:nvSpPr>
          <p:cNvPr id="3" name="Platshållare för innehåll 2">
            <a:extLst>
              <a:ext uri="{FF2B5EF4-FFF2-40B4-BE49-F238E27FC236}">
                <a16:creationId xmlns:a16="http://schemas.microsoft.com/office/drawing/2014/main" id="{E37B2CA9-896F-6FDF-9124-EBC01AFBE91A}"/>
              </a:ext>
            </a:extLst>
          </p:cNvPr>
          <p:cNvSpPr>
            <a:spLocks noGrp="1"/>
          </p:cNvSpPr>
          <p:nvPr>
            <p:ph idx="1"/>
          </p:nvPr>
        </p:nvSpPr>
        <p:spPr>
          <a:xfrm>
            <a:off x="913795" y="885825"/>
            <a:ext cx="10353762" cy="5748341"/>
          </a:xfrm>
        </p:spPr>
        <p:txBody>
          <a:bodyPr>
            <a:normAutofit lnSpcReduction="10000"/>
          </a:bodyPr>
          <a:lstStyle/>
          <a:p>
            <a:r>
              <a:rPr lang="en-GB" sz="2200" dirty="0" err="1"/>
              <a:t>generellt</a:t>
            </a:r>
            <a:r>
              <a:rPr lang="en-GB" sz="2200" dirty="0"/>
              <a:t> </a:t>
            </a:r>
            <a:r>
              <a:rPr lang="en-GB" sz="2200" dirty="0" err="1"/>
              <a:t>tillämpliga</a:t>
            </a:r>
            <a:r>
              <a:rPr lang="en-GB" sz="2200" dirty="0"/>
              <a:t> </a:t>
            </a:r>
            <a:r>
              <a:rPr lang="en-GB" sz="2200" dirty="0" err="1"/>
              <a:t>regler</a:t>
            </a:r>
            <a:r>
              <a:rPr lang="en-GB" sz="2200" dirty="0"/>
              <a:t> (2 §)</a:t>
            </a:r>
          </a:p>
          <a:p>
            <a:r>
              <a:rPr lang="en-GB" sz="2200" dirty="0" err="1"/>
              <a:t>brottsvinster</a:t>
            </a:r>
            <a:r>
              <a:rPr lang="en-GB" sz="2200" dirty="0"/>
              <a:t> (3 § </a:t>
            </a:r>
            <a:r>
              <a:rPr lang="en-GB" sz="2200" dirty="0" err="1"/>
              <a:t>när</a:t>
            </a:r>
            <a:r>
              <a:rPr lang="en-GB" sz="2200" dirty="0"/>
              <a:t>?, 4 § </a:t>
            </a:r>
            <a:r>
              <a:rPr lang="en-GB" sz="2200" dirty="0" err="1"/>
              <a:t>från</a:t>
            </a:r>
            <a:r>
              <a:rPr lang="en-GB" sz="2200" dirty="0"/>
              <a:t> </a:t>
            </a:r>
            <a:r>
              <a:rPr lang="en-GB" sz="2200" dirty="0" err="1"/>
              <a:t>vem</a:t>
            </a:r>
            <a:r>
              <a:rPr lang="en-GB" sz="2200" dirty="0"/>
              <a:t>?)</a:t>
            </a:r>
          </a:p>
          <a:p>
            <a:r>
              <a:rPr lang="en-GB" sz="2200" dirty="0" err="1"/>
              <a:t>självständigt</a:t>
            </a:r>
            <a:r>
              <a:rPr lang="en-GB" sz="2200" dirty="0"/>
              <a:t> (5 § </a:t>
            </a:r>
            <a:r>
              <a:rPr lang="en-GB" sz="2200" dirty="0" err="1"/>
              <a:t>när</a:t>
            </a:r>
            <a:r>
              <a:rPr lang="en-GB" sz="2200" dirty="0"/>
              <a:t>?) </a:t>
            </a:r>
            <a:r>
              <a:rPr lang="en-GB" sz="2200" dirty="0" err="1"/>
              <a:t>och</a:t>
            </a:r>
            <a:r>
              <a:rPr lang="en-GB" sz="2200" dirty="0"/>
              <a:t> </a:t>
            </a:r>
            <a:r>
              <a:rPr lang="en-GB" sz="2200" dirty="0" err="1"/>
              <a:t>utvidgat</a:t>
            </a:r>
            <a:r>
              <a:rPr lang="en-GB" sz="2200" dirty="0"/>
              <a:t> </a:t>
            </a:r>
            <a:r>
              <a:rPr lang="en-GB" sz="2200" dirty="0" err="1"/>
              <a:t>förverkande</a:t>
            </a:r>
            <a:r>
              <a:rPr lang="en-GB" sz="2200" dirty="0"/>
              <a:t> (6 § </a:t>
            </a:r>
            <a:r>
              <a:rPr lang="en-GB" sz="2200" dirty="0" err="1"/>
              <a:t>när</a:t>
            </a:r>
            <a:r>
              <a:rPr lang="en-GB" sz="2200" dirty="0"/>
              <a:t>?, 7 § </a:t>
            </a:r>
            <a:r>
              <a:rPr lang="en-GB" sz="2200" dirty="0" err="1"/>
              <a:t>från</a:t>
            </a:r>
            <a:r>
              <a:rPr lang="en-GB" sz="2200" dirty="0"/>
              <a:t> </a:t>
            </a:r>
            <a:r>
              <a:rPr lang="en-GB" sz="2200" dirty="0" err="1"/>
              <a:t>vem</a:t>
            </a:r>
            <a:r>
              <a:rPr lang="en-GB" sz="2200" dirty="0"/>
              <a:t>?)</a:t>
            </a:r>
          </a:p>
          <a:p>
            <a:r>
              <a:rPr lang="en-GB" sz="2200" dirty="0" err="1"/>
              <a:t>utökade</a:t>
            </a:r>
            <a:r>
              <a:rPr lang="en-GB" sz="2200" dirty="0"/>
              <a:t> </a:t>
            </a:r>
            <a:r>
              <a:rPr lang="en-GB" sz="2200" dirty="0" err="1"/>
              <a:t>möjligheter</a:t>
            </a:r>
            <a:r>
              <a:rPr lang="en-GB" sz="2200" dirty="0"/>
              <a:t> till </a:t>
            </a:r>
            <a:r>
              <a:rPr lang="en-GB" sz="2200" dirty="0" err="1"/>
              <a:t>sakförverkande</a:t>
            </a:r>
            <a:r>
              <a:rPr lang="en-GB" sz="2200" dirty="0"/>
              <a:t> (8 §)</a:t>
            </a:r>
          </a:p>
          <a:p>
            <a:r>
              <a:rPr lang="en-GB" sz="2200" dirty="0" err="1"/>
              <a:t>förverkande</a:t>
            </a:r>
            <a:r>
              <a:rPr lang="en-GB" sz="2200" dirty="0"/>
              <a:t> </a:t>
            </a:r>
            <a:r>
              <a:rPr lang="en-GB" sz="2200" dirty="0" err="1"/>
              <a:t>av</a:t>
            </a:r>
            <a:r>
              <a:rPr lang="en-GB" sz="2200" dirty="0"/>
              <a:t> </a:t>
            </a:r>
            <a:r>
              <a:rPr lang="en-GB" sz="2200" dirty="0" err="1"/>
              <a:t>hjälpmedel</a:t>
            </a:r>
            <a:r>
              <a:rPr lang="en-GB" sz="2200" dirty="0"/>
              <a:t> </a:t>
            </a:r>
            <a:r>
              <a:rPr lang="en-GB" sz="2200" dirty="0" err="1"/>
              <a:t>och</a:t>
            </a:r>
            <a:r>
              <a:rPr lang="en-GB" sz="2200" dirty="0"/>
              <a:t> </a:t>
            </a:r>
            <a:r>
              <a:rPr lang="en-GB" sz="2200" dirty="0" err="1"/>
              <a:t>brottsföremål</a:t>
            </a:r>
            <a:r>
              <a:rPr lang="en-GB" sz="2200" dirty="0"/>
              <a:t> (9 </a:t>
            </a:r>
            <a:r>
              <a:rPr lang="en-GB" sz="2200" dirty="0" err="1"/>
              <a:t>och</a:t>
            </a:r>
            <a:r>
              <a:rPr lang="en-GB" sz="2200" dirty="0"/>
              <a:t> 10 §§ </a:t>
            </a:r>
            <a:r>
              <a:rPr lang="en-GB" sz="2200" dirty="0" err="1"/>
              <a:t>när</a:t>
            </a:r>
            <a:r>
              <a:rPr lang="en-GB" sz="2200" dirty="0"/>
              <a:t>?, 11 § </a:t>
            </a:r>
            <a:r>
              <a:rPr lang="en-GB" sz="2200" dirty="0" err="1"/>
              <a:t>från</a:t>
            </a:r>
            <a:r>
              <a:rPr lang="en-GB" sz="2200" dirty="0"/>
              <a:t> </a:t>
            </a:r>
            <a:r>
              <a:rPr lang="en-GB" sz="2200" dirty="0" err="1"/>
              <a:t>vem</a:t>
            </a:r>
            <a:r>
              <a:rPr lang="en-GB" sz="2200" dirty="0"/>
              <a:t>?)</a:t>
            </a:r>
          </a:p>
          <a:p>
            <a:r>
              <a:rPr lang="en-GB" sz="2200" dirty="0" err="1"/>
              <a:t>förverkande</a:t>
            </a:r>
            <a:r>
              <a:rPr lang="en-GB" sz="2200" dirty="0"/>
              <a:t> </a:t>
            </a:r>
            <a:r>
              <a:rPr lang="en-GB" sz="2200" dirty="0" err="1"/>
              <a:t>av</a:t>
            </a:r>
            <a:r>
              <a:rPr lang="en-GB" sz="2200" dirty="0"/>
              <a:t> </a:t>
            </a:r>
            <a:r>
              <a:rPr lang="en-GB" sz="2200" dirty="0" err="1"/>
              <a:t>särskilda</a:t>
            </a:r>
            <a:r>
              <a:rPr lang="en-GB" sz="2200" dirty="0"/>
              <a:t> </a:t>
            </a:r>
            <a:r>
              <a:rPr lang="en-GB" sz="2200" dirty="0" err="1"/>
              <a:t>brottsverktyg</a:t>
            </a:r>
            <a:r>
              <a:rPr lang="en-GB" sz="2200" dirty="0"/>
              <a:t> (12 § </a:t>
            </a:r>
            <a:r>
              <a:rPr lang="en-GB" sz="2200" dirty="0" err="1"/>
              <a:t>när</a:t>
            </a:r>
            <a:r>
              <a:rPr lang="en-GB" sz="2200" dirty="0"/>
              <a:t>?)</a:t>
            </a:r>
          </a:p>
          <a:p>
            <a:r>
              <a:rPr lang="en-GB" sz="2200" dirty="0" err="1"/>
              <a:t>generellt</a:t>
            </a:r>
            <a:r>
              <a:rPr lang="en-GB" sz="2200" dirty="0"/>
              <a:t> </a:t>
            </a:r>
            <a:r>
              <a:rPr lang="en-GB" sz="2200" dirty="0" err="1"/>
              <a:t>äganderättskrav</a:t>
            </a:r>
            <a:r>
              <a:rPr lang="en-GB" sz="2200" dirty="0"/>
              <a:t> </a:t>
            </a:r>
            <a:r>
              <a:rPr lang="en-GB" sz="2200" dirty="0" err="1"/>
              <a:t>avseende</a:t>
            </a:r>
            <a:r>
              <a:rPr lang="en-GB" sz="2200" dirty="0"/>
              <a:t> annat </a:t>
            </a:r>
            <a:r>
              <a:rPr lang="en-GB" sz="2200" dirty="0" err="1"/>
              <a:t>än</a:t>
            </a:r>
            <a:r>
              <a:rPr lang="en-GB" sz="2200" dirty="0"/>
              <a:t> </a:t>
            </a:r>
            <a:r>
              <a:rPr lang="en-GB" sz="2200" dirty="0" err="1"/>
              <a:t>penningmedel</a:t>
            </a:r>
            <a:r>
              <a:rPr lang="en-GB" sz="2200" dirty="0"/>
              <a:t> (13 §; </a:t>
            </a:r>
            <a:r>
              <a:rPr lang="en-GB" sz="2200" dirty="0" err="1"/>
              <a:t>jfr</a:t>
            </a:r>
            <a:r>
              <a:rPr lang="en-GB" sz="2200" dirty="0"/>
              <a:t> 5 </a:t>
            </a:r>
            <a:r>
              <a:rPr lang="en-GB" sz="2200" dirty="0" err="1"/>
              <a:t>och</a:t>
            </a:r>
            <a:r>
              <a:rPr lang="en-GB" sz="2200" dirty="0"/>
              <a:t> 12 §§)</a:t>
            </a:r>
          </a:p>
          <a:p>
            <a:r>
              <a:rPr lang="en-GB" sz="2200" dirty="0" err="1"/>
              <a:t>äganderättspresumtion</a:t>
            </a:r>
            <a:r>
              <a:rPr lang="en-GB" sz="2200" dirty="0"/>
              <a:t> (14 </a:t>
            </a:r>
            <a:r>
              <a:rPr lang="en-GB" sz="2200" dirty="0" err="1"/>
              <a:t>och</a:t>
            </a:r>
            <a:r>
              <a:rPr lang="en-GB" sz="2200" dirty="0"/>
              <a:t> 15 §§)</a:t>
            </a:r>
          </a:p>
          <a:p>
            <a:r>
              <a:rPr lang="en-GB" sz="2200" dirty="0" err="1"/>
              <a:t>möjlighet</a:t>
            </a:r>
            <a:r>
              <a:rPr lang="en-GB" sz="2200" dirty="0"/>
              <a:t> till </a:t>
            </a:r>
            <a:r>
              <a:rPr lang="en-GB" sz="2200" dirty="0" err="1"/>
              <a:t>skälighetsbedömning</a:t>
            </a:r>
            <a:r>
              <a:rPr lang="en-GB" sz="2200" dirty="0"/>
              <a:t> (18 §)</a:t>
            </a:r>
          </a:p>
          <a:p>
            <a:r>
              <a:rPr lang="en-GB" sz="2200" dirty="0" err="1"/>
              <a:t>alternativ</a:t>
            </a:r>
            <a:r>
              <a:rPr lang="en-GB" sz="2200" dirty="0"/>
              <a:t> till </a:t>
            </a:r>
            <a:r>
              <a:rPr lang="en-GB" sz="2200" dirty="0" err="1"/>
              <a:t>förverkande</a:t>
            </a:r>
            <a:r>
              <a:rPr lang="en-GB" sz="2200" dirty="0"/>
              <a:t> (19 §)</a:t>
            </a:r>
          </a:p>
          <a:p>
            <a:r>
              <a:rPr lang="en-GB" sz="2200" dirty="0" err="1"/>
              <a:t>oskälighetsbegränsning</a:t>
            </a:r>
            <a:r>
              <a:rPr lang="en-GB" sz="2200" dirty="0"/>
              <a:t> (20 §)</a:t>
            </a:r>
          </a:p>
          <a:p>
            <a:r>
              <a:rPr lang="en-GB" sz="2200" dirty="0" err="1"/>
              <a:t>konkurrens</a:t>
            </a:r>
            <a:r>
              <a:rPr lang="en-GB" sz="2200" dirty="0"/>
              <a:t> med </a:t>
            </a:r>
            <a:r>
              <a:rPr lang="en-GB" sz="2200" dirty="0" err="1"/>
              <a:t>enskilda</a:t>
            </a:r>
            <a:r>
              <a:rPr lang="en-GB" sz="2200" dirty="0"/>
              <a:t> </a:t>
            </a:r>
            <a:r>
              <a:rPr lang="en-GB" sz="2200" dirty="0" err="1"/>
              <a:t>anspråk</a:t>
            </a:r>
            <a:r>
              <a:rPr lang="en-GB" sz="2200" dirty="0"/>
              <a:t> (21 </a:t>
            </a:r>
            <a:r>
              <a:rPr lang="en-GB" sz="2200" dirty="0" err="1"/>
              <a:t>och</a:t>
            </a:r>
            <a:r>
              <a:rPr lang="en-GB" sz="2200" dirty="0"/>
              <a:t> 22 §§)</a:t>
            </a:r>
          </a:p>
          <a:p>
            <a:endParaRPr lang="en-GB" dirty="0"/>
          </a:p>
          <a:p>
            <a:endParaRPr lang="en-GB" dirty="0"/>
          </a:p>
        </p:txBody>
      </p:sp>
    </p:spTree>
    <p:extLst>
      <p:ext uri="{BB962C8B-B14F-4D97-AF65-F5344CB8AC3E}">
        <p14:creationId xmlns:p14="http://schemas.microsoft.com/office/powerpoint/2010/main" val="12351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A9A4F-CDD2-E629-F6FC-4E4B7E15C5B5}"/>
              </a:ext>
            </a:extLst>
          </p:cNvPr>
          <p:cNvSpPr>
            <a:spLocks noGrp="1"/>
          </p:cNvSpPr>
          <p:nvPr>
            <p:ph type="title"/>
          </p:nvPr>
        </p:nvSpPr>
        <p:spPr/>
        <p:txBody>
          <a:bodyPr/>
          <a:lstStyle/>
          <a:p>
            <a:r>
              <a:rPr lang="en-GB" dirty="0" err="1"/>
              <a:t>förverkandeformer</a:t>
            </a:r>
            <a:r>
              <a:rPr lang="en-GB" dirty="0"/>
              <a:t> i 36 </a:t>
            </a:r>
            <a:r>
              <a:rPr lang="en-GB" dirty="0" err="1"/>
              <a:t>kap</a:t>
            </a:r>
            <a:r>
              <a:rPr lang="en-GB" dirty="0"/>
              <a:t>. </a:t>
            </a:r>
          </a:p>
        </p:txBody>
      </p:sp>
      <p:sp>
        <p:nvSpPr>
          <p:cNvPr id="3" name="Platshållare för innehåll 2">
            <a:extLst>
              <a:ext uri="{FF2B5EF4-FFF2-40B4-BE49-F238E27FC236}">
                <a16:creationId xmlns:a16="http://schemas.microsoft.com/office/drawing/2014/main" id="{0C032508-5387-04B4-815A-5A1BC126B611}"/>
              </a:ext>
            </a:extLst>
          </p:cNvPr>
          <p:cNvSpPr>
            <a:spLocks noGrp="1"/>
          </p:cNvSpPr>
          <p:nvPr>
            <p:ph idx="1"/>
          </p:nvPr>
        </p:nvSpPr>
        <p:spPr>
          <a:xfrm>
            <a:off x="913795" y="1732449"/>
            <a:ext cx="10353762" cy="4515951"/>
          </a:xfrm>
        </p:spPr>
        <p:txBody>
          <a:bodyPr>
            <a:normAutofit lnSpcReduction="10000"/>
          </a:bodyPr>
          <a:lstStyle/>
          <a:p>
            <a:r>
              <a:rPr lang="en-GB" sz="2600" dirty="0" err="1"/>
              <a:t>förverkande</a:t>
            </a:r>
            <a:r>
              <a:rPr lang="en-GB" sz="2600" dirty="0"/>
              <a:t> </a:t>
            </a:r>
            <a:r>
              <a:rPr lang="en-GB" sz="2600" dirty="0" err="1"/>
              <a:t>av</a:t>
            </a:r>
            <a:r>
              <a:rPr lang="en-GB" sz="2600" dirty="0"/>
              <a:t> </a:t>
            </a:r>
            <a:r>
              <a:rPr lang="en-GB" sz="2600" dirty="0" err="1"/>
              <a:t>brottsvinster</a:t>
            </a:r>
            <a:r>
              <a:rPr lang="en-GB" sz="2600" dirty="0"/>
              <a:t> (</a:t>
            </a:r>
            <a:r>
              <a:rPr lang="en-GB" sz="2600" dirty="0" err="1"/>
              <a:t>och</a:t>
            </a:r>
            <a:r>
              <a:rPr lang="en-GB" sz="2600" dirty="0"/>
              <a:t> </a:t>
            </a:r>
            <a:r>
              <a:rPr lang="en-GB" sz="2600" dirty="0" err="1"/>
              <a:t>kostnadsersättning</a:t>
            </a:r>
            <a:r>
              <a:rPr lang="en-GB" sz="2600" dirty="0"/>
              <a:t>)</a:t>
            </a:r>
            <a:br>
              <a:rPr lang="en-GB" sz="2600" dirty="0"/>
            </a:br>
            <a:endParaRPr lang="en-GB" sz="2600" dirty="0"/>
          </a:p>
          <a:p>
            <a:r>
              <a:rPr lang="en-GB" sz="2600" dirty="0" err="1"/>
              <a:t>förverkande</a:t>
            </a:r>
            <a:r>
              <a:rPr lang="en-GB" sz="2600" dirty="0"/>
              <a:t> </a:t>
            </a:r>
            <a:r>
              <a:rPr lang="en-GB" sz="2600" dirty="0" err="1"/>
              <a:t>av</a:t>
            </a:r>
            <a:r>
              <a:rPr lang="en-GB" sz="2600" dirty="0"/>
              <a:t> </a:t>
            </a:r>
            <a:r>
              <a:rPr lang="en-GB" sz="2600" dirty="0" err="1"/>
              <a:t>oförklarade</a:t>
            </a:r>
            <a:r>
              <a:rPr lang="en-GB" sz="2600" dirty="0"/>
              <a:t> </a:t>
            </a:r>
            <a:r>
              <a:rPr lang="en-GB" sz="2600" dirty="0" err="1"/>
              <a:t>tillgångar</a:t>
            </a:r>
            <a:endParaRPr lang="en-GB" sz="2600" dirty="0"/>
          </a:p>
          <a:p>
            <a:pPr lvl="1"/>
            <a:r>
              <a:rPr lang="en-GB" sz="2600" dirty="0" err="1"/>
              <a:t>självständigt</a:t>
            </a:r>
            <a:r>
              <a:rPr lang="en-GB" sz="2600" dirty="0"/>
              <a:t> </a:t>
            </a:r>
            <a:r>
              <a:rPr lang="en-GB" sz="2600" dirty="0" err="1"/>
              <a:t>förverkande</a:t>
            </a:r>
            <a:endParaRPr lang="en-GB" sz="2600" dirty="0"/>
          </a:p>
          <a:p>
            <a:pPr lvl="1"/>
            <a:r>
              <a:rPr lang="en-GB" sz="2600" dirty="0" err="1"/>
              <a:t>utvidgat</a:t>
            </a:r>
            <a:r>
              <a:rPr lang="en-GB" sz="2600" dirty="0"/>
              <a:t> </a:t>
            </a:r>
            <a:r>
              <a:rPr lang="en-GB" sz="2600" dirty="0" err="1"/>
              <a:t>förverkande</a:t>
            </a:r>
            <a:br>
              <a:rPr lang="en-GB" sz="2400" dirty="0"/>
            </a:br>
            <a:endParaRPr lang="en-GB" sz="2400" dirty="0"/>
          </a:p>
          <a:p>
            <a:r>
              <a:rPr lang="en-GB" sz="2600" dirty="0" err="1"/>
              <a:t>förverkande</a:t>
            </a:r>
            <a:r>
              <a:rPr lang="en-GB" sz="2600" dirty="0"/>
              <a:t> </a:t>
            </a:r>
            <a:r>
              <a:rPr lang="en-GB" sz="2600" dirty="0" err="1"/>
              <a:t>av</a:t>
            </a:r>
            <a:r>
              <a:rPr lang="en-GB" sz="2600" dirty="0"/>
              <a:t> </a:t>
            </a:r>
            <a:r>
              <a:rPr lang="en-GB" sz="2600" dirty="0" err="1"/>
              <a:t>hjälpmedel</a:t>
            </a:r>
            <a:r>
              <a:rPr lang="en-GB" sz="2600" dirty="0"/>
              <a:t> </a:t>
            </a:r>
            <a:r>
              <a:rPr lang="en-GB" sz="2600" dirty="0" err="1"/>
              <a:t>och</a:t>
            </a:r>
            <a:r>
              <a:rPr lang="en-GB" sz="2600" dirty="0"/>
              <a:t> </a:t>
            </a:r>
            <a:r>
              <a:rPr lang="en-GB" sz="2600" dirty="0" err="1"/>
              <a:t>egendom</a:t>
            </a:r>
            <a:r>
              <a:rPr lang="en-GB" sz="2600" dirty="0"/>
              <a:t> </a:t>
            </a:r>
            <a:r>
              <a:rPr lang="en-GB" sz="2600" dirty="0" err="1"/>
              <a:t>som</a:t>
            </a:r>
            <a:r>
              <a:rPr lang="en-GB" sz="2600" dirty="0"/>
              <a:t> </a:t>
            </a:r>
            <a:r>
              <a:rPr lang="en-GB" sz="2600" dirty="0" err="1"/>
              <a:t>har</a:t>
            </a:r>
            <a:r>
              <a:rPr lang="en-GB" sz="2600" dirty="0"/>
              <a:t> </a:t>
            </a:r>
            <a:r>
              <a:rPr lang="en-GB" sz="2600" dirty="0" err="1"/>
              <a:t>varit</a:t>
            </a:r>
            <a:r>
              <a:rPr lang="en-GB" sz="2600" dirty="0"/>
              <a:t> </a:t>
            </a:r>
            <a:r>
              <a:rPr lang="en-GB" sz="2600" dirty="0" err="1"/>
              <a:t>föremål</a:t>
            </a:r>
            <a:r>
              <a:rPr lang="en-GB" sz="2600" dirty="0"/>
              <a:t> för </a:t>
            </a:r>
            <a:r>
              <a:rPr lang="en-GB" sz="2600" dirty="0" err="1"/>
              <a:t>brott</a:t>
            </a:r>
            <a:br>
              <a:rPr lang="en-GB" sz="2600" dirty="0"/>
            </a:br>
            <a:endParaRPr lang="en-GB" sz="2600" dirty="0"/>
          </a:p>
          <a:p>
            <a:r>
              <a:rPr lang="en-GB" sz="2600" dirty="0" err="1"/>
              <a:t>förverkande</a:t>
            </a:r>
            <a:r>
              <a:rPr lang="en-GB" sz="2600" dirty="0"/>
              <a:t> </a:t>
            </a:r>
            <a:r>
              <a:rPr lang="en-GB" sz="2600" dirty="0" err="1"/>
              <a:t>av</a:t>
            </a:r>
            <a:r>
              <a:rPr lang="en-GB" sz="2600" dirty="0"/>
              <a:t> </a:t>
            </a:r>
            <a:r>
              <a:rPr lang="en-GB" sz="2600" dirty="0" err="1"/>
              <a:t>särskilda</a:t>
            </a:r>
            <a:r>
              <a:rPr lang="en-GB" sz="2600" dirty="0"/>
              <a:t> </a:t>
            </a:r>
            <a:r>
              <a:rPr lang="en-GB" sz="2600" dirty="0" err="1"/>
              <a:t>brottsverktyg</a:t>
            </a:r>
            <a:endParaRPr lang="en-GB" sz="2600" dirty="0"/>
          </a:p>
          <a:p>
            <a:endParaRPr lang="en-GB" dirty="0"/>
          </a:p>
          <a:p>
            <a:endParaRPr lang="en-GB" dirty="0"/>
          </a:p>
        </p:txBody>
      </p:sp>
    </p:spTree>
    <p:extLst>
      <p:ext uri="{BB962C8B-B14F-4D97-AF65-F5344CB8AC3E}">
        <p14:creationId xmlns:p14="http://schemas.microsoft.com/office/powerpoint/2010/main" val="8341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AF175-6C24-41E7-B5CF-2230A6397066}"/>
              </a:ext>
            </a:extLst>
          </p:cNvPr>
          <p:cNvSpPr>
            <a:spLocks noGrp="1"/>
          </p:cNvSpPr>
          <p:nvPr>
            <p:ph type="title"/>
          </p:nvPr>
        </p:nvSpPr>
        <p:spPr/>
        <p:txBody>
          <a:bodyPr/>
          <a:lstStyle/>
          <a:p>
            <a:r>
              <a:rPr lang="en-GB" dirty="0" err="1"/>
              <a:t>ett</a:t>
            </a:r>
            <a:r>
              <a:rPr lang="en-GB" dirty="0"/>
              <a:t> </a:t>
            </a:r>
            <a:r>
              <a:rPr lang="en-GB" dirty="0" err="1"/>
              <a:t>nytt</a:t>
            </a:r>
            <a:r>
              <a:rPr lang="en-GB" dirty="0"/>
              <a:t> 36 </a:t>
            </a:r>
            <a:r>
              <a:rPr lang="en-GB" dirty="0" err="1"/>
              <a:t>kap</a:t>
            </a:r>
            <a:r>
              <a:rPr lang="en-GB" dirty="0"/>
              <a:t>. i </a:t>
            </a:r>
            <a:r>
              <a:rPr lang="en-GB" dirty="0" err="1"/>
              <a:t>brottsbalken</a:t>
            </a:r>
            <a:endParaRPr lang="en-GB" dirty="0"/>
          </a:p>
        </p:txBody>
      </p:sp>
      <p:sp>
        <p:nvSpPr>
          <p:cNvPr id="3" name="Platshållare för innehåll 2">
            <a:extLst>
              <a:ext uri="{FF2B5EF4-FFF2-40B4-BE49-F238E27FC236}">
                <a16:creationId xmlns:a16="http://schemas.microsoft.com/office/drawing/2014/main" id="{CD54DD6C-2A44-6C79-327E-6BC9754442A0}"/>
              </a:ext>
            </a:extLst>
          </p:cNvPr>
          <p:cNvSpPr>
            <a:spLocks noGrp="1"/>
          </p:cNvSpPr>
          <p:nvPr>
            <p:ph idx="1"/>
          </p:nvPr>
        </p:nvSpPr>
        <p:spPr>
          <a:xfrm>
            <a:off x="913795" y="1732449"/>
            <a:ext cx="10353762" cy="4515951"/>
          </a:xfrm>
        </p:spPr>
        <p:txBody>
          <a:bodyPr>
            <a:normAutofit fontScale="92500" lnSpcReduction="20000"/>
          </a:bodyPr>
          <a:lstStyle/>
          <a:p>
            <a:r>
              <a:rPr lang="en-GB" sz="2800" dirty="0" err="1"/>
              <a:t>en</a:t>
            </a:r>
            <a:r>
              <a:rPr lang="en-GB" sz="2800" dirty="0"/>
              <a:t> </a:t>
            </a:r>
            <a:r>
              <a:rPr lang="en-GB" sz="2800" dirty="0" err="1"/>
              <a:t>generellt</a:t>
            </a:r>
            <a:r>
              <a:rPr lang="en-GB" sz="2800" dirty="0"/>
              <a:t> </a:t>
            </a:r>
            <a:r>
              <a:rPr lang="en-GB" sz="2800" dirty="0" err="1"/>
              <a:t>tillämplig</a:t>
            </a:r>
            <a:r>
              <a:rPr lang="en-GB" sz="2800" dirty="0"/>
              <a:t> </a:t>
            </a:r>
            <a:r>
              <a:rPr lang="en-GB" sz="2800" dirty="0" err="1"/>
              <a:t>reglering</a:t>
            </a:r>
            <a:r>
              <a:rPr lang="en-GB" sz="2800" dirty="0"/>
              <a:t> (36 </a:t>
            </a:r>
            <a:r>
              <a:rPr lang="en-GB" sz="2800" dirty="0" err="1"/>
              <a:t>kap</a:t>
            </a:r>
            <a:r>
              <a:rPr lang="en-GB" sz="2800" dirty="0"/>
              <a:t>. 2 § </a:t>
            </a:r>
            <a:r>
              <a:rPr lang="en-GB" sz="2800" dirty="0" err="1"/>
              <a:t>BrB</a:t>
            </a:r>
            <a:r>
              <a:rPr lang="en-GB" sz="2800" dirty="0"/>
              <a:t>)</a:t>
            </a:r>
          </a:p>
          <a:p>
            <a:endParaRPr lang="en-GB" sz="2800" dirty="0"/>
          </a:p>
          <a:p>
            <a:r>
              <a:rPr lang="en-GB" sz="2800" dirty="0" err="1"/>
              <a:t>reglerna</a:t>
            </a:r>
            <a:r>
              <a:rPr lang="en-GB" sz="2800" dirty="0"/>
              <a:t> om </a:t>
            </a:r>
            <a:r>
              <a:rPr lang="en-GB" sz="2800" dirty="0" err="1"/>
              <a:t>från</a:t>
            </a:r>
            <a:r>
              <a:rPr lang="en-GB" sz="2800" dirty="0"/>
              <a:t> </a:t>
            </a:r>
            <a:r>
              <a:rPr lang="en-GB" sz="2800" dirty="0" err="1"/>
              <a:t>vem</a:t>
            </a:r>
            <a:r>
              <a:rPr lang="en-GB" sz="2800" dirty="0"/>
              <a:t> </a:t>
            </a:r>
            <a:r>
              <a:rPr lang="en-GB" sz="2800" dirty="0" err="1"/>
              <a:t>förverkande</a:t>
            </a:r>
            <a:r>
              <a:rPr lang="en-GB" sz="2800" dirty="0"/>
              <a:t> </a:t>
            </a:r>
            <a:r>
              <a:rPr lang="en-GB" sz="2800" dirty="0" err="1"/>
              <a:t>får</a:t>
            </a:r>
            <a:r>
              <a:rPr lang="en-GB" sz="2800" dirty="0"/>
              <a:t> </a:t>
            </a:r>
            <a:r>
              <a:rPr lang="en-GB" sz="2800" dirty="0" err="1"/>
              <a:t>ske</a:t>
            </a:r>
            <a:r>
              <a:rPr lang="en-GB" sz="2800" dirty="0"/>
              <a:t> </a:t>
            </a:r>
            <a:r>
              <a:rPr lang="en-GB" sz="2800" dirty="0" err="1"/>
              <a:t>ändras</a:t>
            </a:r>
            <a:endParaRPr lang="en-GB" sz="2800" dirty="0"/>
          </a:p>
          <a:p>
            <a:pPr lvl="2"/>
            <a:r>
              <a:rPr lang="en-GB" sz="2800" dirty="0"/>
              <a:t> </a:t>
            </a:r>
            <a:r>
              <a:rPr lang="en-GB" sz="2800" dirty="0" err="1"/>
              <a:t>äganderättskrav</a:t>
            </a:r>
            <a:r>
              <a:rPr lang="en-GB" sz="2800" dirty="0"/>
              <a:t> </a:t>
            </a:r>
            <a:r>
              <a:rPr lang="en-GB" sz="2800" dirty="0" err="1"/>
              <a:t>och</a:t>
            </a:r>
            <a:r>
              <a:rPr lang="en-GB" sz="2800" dirty="0"/>
              <a:t> </a:t>
            </a:r>
            <a:r>
              <a:rPr lang="en-GB" sz="2800" dirty="0" err="1"/>
              <a:t>äganderättspresumtion</a:t>
            </a:r>
            <a:endParaRPr lang="en-GB" sz="2800" dirty="0"/>
          </a:p>
          <a:p>
            <a:pPr lvl="2"/>
            <a:r>
              <a:rPr lang="en-GB" sz="2800" dirty="0"/>
              <a:t> </a:t>
            </a:r>
            <a:r>
              <a:rPr lang="en-GB" sz="2800" dirty="0" err="1"/>
              <a:t>kopplingskrav</a:t>
            </a:r>
            <a:endParaRPr lang="en-GB" sz="2800" dirty="0"/>
          </a:p>
          <a:p>
            <a:pPr lvl="2"/>
            <a:r>
              <a:rPr lang="en-GB" sz="2800" dirty="0"/>
              <a:t> i </a:t>
            </a:r>
            <a:r>
              <a:rPr lang="en-GB" sz="2800" dirty="0" err="1"/>
              <a:t>bakgrunden</a:t>
            </a:r>
            <a:r>
              <a:rPr lang="en-GB" sz="2800" dirty="0"/>
              <a:t> </a:t>
            </a:r>
            <a:r>
              <a:rPr lang="en-GB" sz="2800" dirty="0" err="1"/>
              <a:t>finns</a:t>
            </a:r>
            <a:r>
              <a:rPr lang="en-GB" sz="2800" dirty="0"/>
              <a:t> </a:t>
            </a:r>
            <a:r>
              <a:rPr lang="en-GB" sz="2800" dirty="0" err="1"/>
              <a:t>också</a:t>
            </a:r>
            <a:r>
              <a:rPr lang="en-GB" sz="2800" dirty="0"/>
              <a:t> </a:t>
            </a:r>
            <a:r>
              <a:rPr lang="en-GB" sz="2800" dirty="0" err="1"/>
              <a:t>en</a:t>
            </a:r>
            <a:r>
              <a:rPr lang="en-GB" sz="2800" dirty="0"/>
              <a:t> </a:t>
            </a:r>
            <a:r>
              <a:rPr lang="en-GB" sz="2800" dirty="0" err="1"/>
              <a:t>processuell</a:t>
            </a:r>
            <a:r>
              <a:rPr lang="en-GB" sz="2800" dirty="0"/>
              <a:t> </a:t>
            </a:r>
            <a:r>
              <a:rPr lang="en-GB" sz="2800" dirty="0" err="1"/>
              <a:t>begränsning</a:t>
            </a:r>
            <a:r>
              <a:rPr lang="en-GB" sz="2800" dirty="0"/>
              <a:t>:   </a:t>
            </a:r>
            <a:r>
              <a:rPr lang="en-GB" sz="2800" dirty="0" err="1"/>
              <a:t>förverkande</a:t>
            </a:r>
            <a:r>
              <a:rPr lang="en-GB" sz="2800" dirty="0"/>
              <a:t> </a:t>
            </a:r>
            <a:r>
              <a:rPr lang="en-GB" sz="2800" dirty="0" err="1"/>
              <a:t>kan</a:t>
            </a:r>
            <a:r>
              <a:rPr lang="en-GB" sz="2800" dirty="0"/>
              <a:t> </a:t>
            </a:r>
            <a:r>
              <a:rPr lang="en-GB" sz="2800" dirty="0" err="1"/>
              <a:t>ske</a:t>
            </a:r>
            <a:r>
              <a:rPr lang="en-GB" sz="2800" dirty="0"/>
              <a:t> bara mot </a:t>
            </a:r>
            <a:r>
              <a:rPr lang="en-GB" sz="2800" dirty="0" err="1"/>
              <a:t>förverkandesvaranden</a:t>
            </a:r>
            <a:r>
              <a:rPr lang="en-GB" sz="2800" dirty="0"/>
              <a:t> (men det </a:t>
            </a:r>
            <a:r>
              <a:rPr lang="en-GB" sz="2800" dirty="0" err="1"/>
              <a:t>kan</a:t>
            </a:r>
            <a:r>
              <a:rPr lang="en-GB" sz="2800" dirty="0"/>
              <a:t> ha </a:t>
            </a:r>
            <a:r>
              <a:rPr lang="en-GB" sz="2800" dirty="0" err="1"/>
              <a:t>verkan</a:t>
            </a:r>
            <a:r>
              <a:rPr lang="en-GB" sz="2800" dirty="0"/>
              <a:t> mot </a:t>
            </a:r>
            <a:r>
              <a:rPr lang="en-GB" sz="2800" dirty="0" err="1"/>
              <a:t>annan</a:t>
            </a:r>
            <a:r>
              <a:rPr lang="en-GB" sz="2800" dirty="0"/>
              <a:t>)</a:t>
            </a:r>
          </a:p>
          <a:p>
            <a:pPr marL="261938" lvl="2" indent="-261938"/>
            <a:endParaRPr lang="en-GB" sz="2800" dirty="0"/>
          </a:p>
          <a:p>
            <a:pPr marL="261938" lvl="2" indent="-261938"/>
            <a:r>
              <a:rPr lang="en-GB" sz="2800" dirty="0" err="1"/>
              <a:t>förverkandefrågan</a:t>
            </a:r>
            <a:r>
              <a:rPr lang="en-GB" sz="2800" dirty="0"/>
              <a:t> </a:t>
            </a:r>
            <a:r>
              <a:rPr lang="en-GB" sz="2800" dirty="0" err="1"/>
              <a:t>prövas</a:t>
            </a:r>
            <a:r>
              <a:rPr lang="en-GB" sz="2800" dirty="0"/>
              <a:t> </a:t>
            </a:r>
            <a:r>
              <a:rPr lang="en-GB" sz="2800" dirty="0" err="1"/>
              <a:t>på</a:t>
            </a:r>
            <a:r>
              <a:rPr lang="en-GB" sz="2800" dirty="0"/>
              <a:t> </a:t>
            </a:r>
            <a:r>
              <a:rPr lang="en-GB" sz="2800" dirty="0" err="1"/>
              <a:t>yrkande</a:t>
            </a:r>
            <a:r>
              <a:rPr lang="en-GB" sz="2800" dirty="0"/>
              <a:t> </a:t>
            </a:r>
            <a:r>
              <a:rPr lang="en-GB" sz="2800" dirty="0" err="1"/>
              <a:t>av</a:t>
            </a:r>
            <a:r>
              <a:rPr lang="en-GB" sz="2800" dirty="0"/>
              <a:t> </a:t>
            </a:r>
            <a:r>
              <a:rPr lang="en-GB" sz="2800" dirty="0" err="1"/>
              <a:t>åklagaren</a:t>
            </a:r>
            <a:endParaRPr lang="en-GB" sz="2800" dirty="0"/>
          </a:p>
          <a:p>
            <a:pPr marL="261938" lvl="2" indent="-261938"/>
            <a:endParaRPr lang="en-GB" sz="2800" dirty="0"/>
          </a:p>
          <a:p>
            <a:pPr marL="0" lvl="2" indent="0">
              <a:buNone/>
            </a:pPr>
            <a:endParaRPr lang="en-GB" sz="2800" dirty="0"/>
          </a:p>
          <a:p>
            <a:pPr marL="914400" lvl="2" indent="0">
              <a:buNone/>
            </a:pPr>
            <a:endParaRPr lang="en-GB" sz="2800" dirty="0"/>
          </a:p>
          <a:p>
            <a:endParaRPr lang="en-GB" dirty="0"/>
          </a:p>
          <a:p>
            <a:endParaRPr lang="en-GB" dirty="0"/>
          </a:p>
        </p:txBody>
      </p:sp>
    </p:spTree>
    <p:extLst>
      <p:ext uri="{BB962C8B-B14F-4D97-AF65-F5344CB8AC3E}">
        <p14:creationId xmlns:p14="http://schemas.microsoft.com/office/powerpoint/2010/main" val="24022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AF175-6C24-41E7-B5CF-2230A6397066}"/>
              </a:ext>
            </a:extLst>
          </p:cNvPr>
          <p:cNvSpPr>
            <a:spLocks noGrp="1"/>
          </p:cNvSpPr>
          <p:nvPr>
            <p:ph type="title"/>
          </p:nvPr>
        </p:nvSpPr>
        <p:spPr/>
        <p:txBody>
          <a:bodyPr/>
          <a:lstStyle/>
          <a:p>
            <a:r>
              <a:rPr lang="en-GB" dirty="0" err="1"/>
              <a:t>ett</a:t>
            </a:r>
            <a:r>
              <a:rPr lang="en-GB" dirty="0"/>
              <a:t> </a:t>
            </a:r>
            <a:r>
              <a:rPr lang="en-GB" dirty="0" err="1"/>
              <a:t>nytt</a:t>
            </a:r>
            <a:r>
              <a:rPr lang="en-GB" dirty="0"/>
              <a:t> 36 </a:t>
            </a:r>
            <a:r>
              <a:rPr lang="en-GB" dirty="0" err="1"/>
              <a:t>kap</a:t>
            </a:r>
            <a:r>
              <a:rPr lang="en-GB" dirty="0"/>
              <a:t>. i </a:t>
            </a:r>
            <a:r>
              <a:rPr lang="en-GB" dirty="0" err="1"/>
              <a:t>brottsbalken</a:t>
            </a:r>
            <a:endParaRPr lang="en-GB" dirty="0"/>
          </a:p>
        </p:txBody>
      </p:sp>
      <p:sp>
        <p:nvSpPr>
          <p:cNvPr id="3" name="Platshållare för innehåll 2">
            <a:extLst>
              <a:ext uri="{FF2B5EF4-FFF2-40B4-BE49-F238E27FC236}">
                <a16:creationId xmlns:a16="http://schemas.microsoft.com/office/drawing/2014/main" id="{CD54DD6C-2A44-6C79-327E-6BC9754442A0}"/>
              </a:ext>
            </a:extLst>
          </p:cNvPr>
          <p:cNvSpPr>
            <a:spLocks noGrp="1"/>
          </p:cNvSpPr>
          <p:nvPr>
            <p:ph idx="1"/>
          </p:nvPr>
        </p:nvSpPr>
        <p:spPr>
          <a:xfrm>
            <a:off x="913795" y="1732449"/>
            <a:ext cx="10353762" cy="3996839"/>
          </a:xfrm>
        </p:spPr>
        <p:txBody>
          <a:bodyPr>
            <a:noAutofit/>
          </a:bodyPr>
          <a:lstStyle/>
          <a:p>
            <a:pPr marL="261938" lvl="2" indent="-261938"/>
            <a:r>
              <a:rPr lang="en-GB" sz="2600" dirty="0" err="1"/>
              <a:t>skälighetsuppskattning</a:t>
            </a:r>
            <a:r>
              <a:rPr lang="en-GB" sz="2600" dirty="0"/>
              <a:t> </a:t>
            </a:r>
            <a:r>
              <a:rPr lang="en-GB" sz="2600" dirty="0" err="1"/>
              <a:t>av</a:t>
            </a:r>
            <a:r>
              <a:rPr lang="en-GB" sz="2600" dirty="0"/>
              <a:t> </a:t>
            </a:r>
            <a:r>
              <a:rPr lang="en-GB" sz="2600" dirty="0" err="1"/>
              <a:t>brottsvinstens</a:t>
            </a:r>
            <a:r>
              <a:rPr lang="en-GB" sz="2600" dirty="0"/>
              <a:t> </a:t>
            </a:r>
            <a:r>
              <a:rPr lang="en-GB" sz="2600" dirty="0" err="1"/>
              <a:t>storlek</a:t>
            </a:r>
            <a:r>
              <a:rPr lang="en-GB" sz="2600" dirty="0"/>
              <a:t> </a:t>
            </a:r>
            <a:r>
              <a:rPr lang="en-GB" sz="2600" dirty="0" err="1"/>
              <a:t>eller</a:t>
            </a:r>
            <a:r>
              <a:rPr lang="en-GB" sz="2600" dirty="0"/>
              <a:t> </a:t>
            </a:r>
            <a:r>
              <a:rPr lang="en-GB" sz="2600" dirty="0" err="1"/>
              <a:t>egendomens</a:t>
            </a:r>
            <a:r>
              <a:rPr lang="en-GB" sz="2600" dirty="0"/>
              <a:t> </a:t>
            </a:r>
            <a:r>
              <a:rPr lang="en-GB" sz="2600" dirty="0" err="1"/>
              <a:t>värde</a:t>
            </a:r>
            <a:endParaRPr lang="en-GB" sz="2600" dirty="0"/>
          </a:p>
          <a:p>
            <a:pPr marL="261938" lvl="2" indent="-261938"/>
            <a:r>
              <a:rPr lang="en-GB" sz="2600" dirty="0" err="1"/>
              <a:t>förverkande</a:t>
            </a:r>
            <a:r>
              <a:rPr lang="en-GB" sz="2600" dirty="0"/>
              <a:t> ska </a:t>
            </a:r>
            <a:r>
              <a:rPr lang="en-GB" sz="2600" dirty="0" err="1"/>
              <a:t>inte</a:t>
            </a:r>
            <a:r>
              <a:rPr lang="en-GB" sz="2600" dirty="0"/>
              <a:t> </a:t>
            </a:r>
            <a:r>
              <a:rPr lang="en-GB" sz="2600" dirty="0" err="1"/>
              <a:t>ske</a:t>
            </a:r>
            <a:r>
              <a:rPr lang="en-GB" sz="2600" dirty="0"/>
              <a:t> om det </a:t>
            </a:r>
            <a:r>
              <a:rPr lang="en-GB" sz="2600" dirty="0" err="1"/>
              <a:t>är</a:t>
            </a:r>
            <a:r>
              <a:rPr lang="en-GB" sz="2600" dirty="0"/>
              <a:t> </a:t>
            </a:r>
            <a:r>
              <a:rPr lang="en-GB" sz="2600" dirty="0" err="1"/>
              <a:t>uppenbart</a:t>
            </a:r>
            <a:r>
              <a:rPr lang="en-GB" sz="2600" dirty="0"/>
              <a:t> </a:t>
            </a:r>
            <a:r>
              <a:rPr lang="en-GB" sz="2600" dirty="0" err="1"/>
              <a:t>oskäligt</a:t>
            </a:r>
            <a:r>
              <a:rPr lang="en-GB" sz="2600" dirty="0"/>
              <a:t> </a:t>
            </a:r>
            <a:br>
              <a:rPr lang="en-GB" sz="2600" dirty="0"/>
            </a:br>
            <a:r>
              <a:rPr lang="en-GB" sz="2600" dirty="0"/>
              <a:t>– </a:t>
            </a:r>
            <a:r>
              <a:rPr lang="en-GB" sz="2600" dirty="0" err="1"/>
              <a:t>en</a:t>
            </a:r>
            <a:r>
              <a:rPr lang="en-GB" sz="2600" dirty="0"/>
              <a:t> </a:t>
            </a:r>
            <a:r>
              <a:rPr lang="en-GB" sz="2600" dirty="0" err="1"/>
              <a:t>generell</a:t>
            </a:r>
            <a:r>
              <a:rPr lang="en-GB" sz="2600" dirty="0"/>
              <a:t> </a:t>
            </a:r>
            <a:r>
              <a:rPr lang="en-GB" sz="2600" dirty="0" err="1"/>
              <a:t>bestämmelse</a:t>
            </a:r>
            <a:r>
              <a:rPr lang="en-GB" sz="2600" dirty="0"/>
              <a:t> om </a:t>
            </a:r>
            <a:r>
              <a:rPr lang="en-GB" sz="2600" dirty="0" err="1"/>
              <a:t>oskälighet</a:t>
            </a:r>
            <a:endParaRPr lang="en-GB" sz="2600" dirty="0"/>
          </a:p>
          <a:p>
            <a:pPr marL="342900" lvl="2" indent="-342900"/>
            <a:r>
              <a:rPr lang="en-GB" sz="2600" dirty="0" err="1"/>
              <a:t>förverkande</a:t>
            </a:r>
            <a:r>
              <a:rPr lang="en-GB" sz="2600" dirty="0"/>
              <a:t> </a:t>
            </a:r>
            <a:r>
              <a:rPr lang="en-GB" sz="2600" dirty="0" err="1"/>
              <a:t>från</a:t>
            </a:r>
            <a:r>
              <a:rPr lang="en-GB" sz="2600" dirty="0"/>
              <a:t> barn </a:t>
            </a:r>
            <a:r>
              <a:rPr lang="en-GB" sz="2600" dirty="0" err="1"/>
              <a:t>och</a:t>
            </a:r>
            <a:r>
              <a:rPr lang="en-GB" sz="2600" dirty="0"/>
              <a:t> </a:t>
            </a:r>
            <a:r>
              <a:rPr lang="en-GB" sz="2600" dirty="0" err="1"/>
              <a:t>personer</a:t>
            </a:r>
            <a:r>
              <a:rPr lang="en-GB" sz="2600" dirty="0"/>
              <a:t> </a:t>
            </a:r>
            <a:r>
              <a:rPr lang="en-GB" sz="2600" dirty="0" err="1"/>
              <a:t>som</a:t>
            </a:r>
            <a:r>
              <a:rPr lang="en-GB" sz="2600" dirty="0"/>
              <a:t> </a:t>
            </a:r>
            <a:r>
              <a:rPr lang="en-GB" sz="2600" dirty="0" err="1"/>
              <a:t>handlat</a:t>
            </a:r>
            <a:r>
              <a:rPr lang="en-GB" sz="2600" dirty="0"/>
              <a:t> under </a:t>
            </a:r>
            <a:r>
              <a:rPr lang="en-GB" sz="2600" dirty="0" err="1"/>
              <a:t>påverkan</a:t>
            </a:r>
            <a:r>
              <a:rPr lang="en-GB" sz="2600" dirty="0"/>
              <a:t> </a:t>
            </a:r>
            <a:r>
              <a:rPr lang="en-GB" sz="2600" dirty="0" err="1"/>
              <a:t>av</a:t>
            </a:r>
            <a:r>
              <a:rPr lang="en-GB" sz="2600" dirty="0"/>
              <a:t> </a:t>
            </a:r>
            <a:r>
              <a:rPr lang="en-GB" sz="2600" dirty="0" err="1"/>
              <a:t>en</a:t>
            </a:r>
            <a:r>
              <a:rPr lang="en-GB" sz="2600" dirty="0"/>
              <a:t> </a:t>
            </a:r>
            <a:r>
              <a:rPr lang="en-GB" sz="2600" dirty="0" err="1"/>
              <a:t>allvarlig</a:t>
            </a:r>
            <a:r>
              <a:rPr lang="en-GB" sz="2600" dirty="0"/>
              <a:t> </a:t>
            </a:r>
            <a:r>
              <a:rPr lang="en-GB" sz="2600" dirty="0" err="1"/>
              <a:t>psykisk</a:t>
            </a:r>
            <a:r>
              <a:rPr lang="en-GB" sz="2600" dirty="0"/>
              <a:t> </a:t>
            </a:r>
            <a:r>
              <a:rPr lang="en-GB" sz="2600" dirty="0" err="1"/>
              <a:t>störning</a:t>
            </a:r>
            <a:endParaRPr lang="en-GB" sz="2600" dirty="0"/>
          </a:p>
          <a:p>
            <a:pPr marL="342900" lvl="2" indent="-342900"/>
            <a:r>
              <a:rPr lang="en-GB" sz="2600" dirty="0" err="1"/>
              <a:t>bestämmelser</a:t>
            </a:r>
            <a:r>
              <a:rPr lang="en-GB" sz="2600" dirty="0"/>
              <a:t> om </a:t>
            </a:r>
            <a:r>
              <a:rPr lang="en-GB" sz="2600" dirty="0" err="1"/>
              <a:t>åläggande</a:t>
            </a:r>
            <a:r>
              <a:rPr lang="en-GB" sz="2600" dirty="0"/>
              <a:t> </a:t>
            </a:r>
            <a:r>
              <a:rPr lang="en-GB" sz="2600" dirty="0" err="1"/>
              <a:t>av</a:t>
            </a:r>
            <a:r>
              <a:rPr lang="en-GB" sz="2600" dirty="0"/>
              <a:t> </a:t>
            </a:r>
            <a:r>
              <a:rPr lang="en-GB" sz="2600" dirty="0" err="1"/>
              <a:t>företagsbot</a:t>
            </a:r>
            <a:endParaRPr lang="en-GB" sz="2600" dirty="0"/>
          </a:p>
        </p:txBody>
      </p:sp>
    </p:spTree>
    <p:extLst>
      <p:ext uri="{BB962C8B-B14F-4D97-AF65-F5344CB8AC3E}">
        <p14:creationId xmlns:p14="http://schemas.microsoft.com/office/powerpoint/2010/main" val="39861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a:bodyPr>
          <a:lstStyle/>
          <a:p>
            <a:r>
              <a:rPr lang="en-GB" dirty="0" err="1"/>
              <a:t>från</a:t>
            </a:r>
            <a:r>
              <a:rPr lang="en-GB" dirty="0"/>
              <a:t> </a:t>
            </a:r>
            <a:r>
              <a:rPr lang="en-GB" dirty="0" err="1"/>
              <a:t>vem</a:t>
            </a:r>
            <a:r>
              <a:rPr lang="en-GB" dirty="0"/>
              <a:t> </a:t>
            </a:r>
            <a:r>
              <a:rPr lang="en-GB" dirty="0" err="1"/>
              <a:t>får</a:t>
            </a:r>
            <a:r>
              <a:rPr lang="en-GB" dirty="0"/>
              <a:t> </a:t>
            </a:r>
            <a:r>
              <a:rPr lang="en-GB" dirty="0" err="1"/>
              <a:t>förverkande</a:t>
            </a:r>
            <a:r>
              <a:rPr lang="en-GB" dirty="0"/>
              <a:t> </a:t>
            </a:r>
            <a:r>
              <a:rPr lang="en-GB" dirty="0" err="1"/>
              <a:t>ske</a:t>
            </a:r>
            <a:r>
              <a:rPr lang="en-GB" dirty="0"/>
              <a:t>?</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8356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82E77-D84F-89C7-3B8B-6C9769A6F56B}"/>
              </a:ext>
            </a:extLst>
          </p:cNvPr>
          <p:cNvSpPr>
            <a:spLocks noGrp="1"/>
          </p:cNvSpPr>
          <p:nvPr>
            <p:ph type="title"/>
          </p:nvPr>
        </p:nvSpPr>
        <p:spPr/>
        <p:txBody>
          <a:bodyPr>
            <a:normAutofit fontScale="90000"/>
          </a:bodyPr>
          <a:lstStyle/>
          <a:p>
            <a:r>
              <a:rPr lang="en-GB" sz="4000" dirty="0" err="1"/>
              <a:t>äganderättskrav</a:t>
            </a:r>
            <a:br>
              <a:rPr lang="en-GB" sz="4000" dirty="0"/>
            </a:br>
            <a:endParaRPr lang="en-GB" dirty="0"/>
          </a:p>
        </p:txBody>
      </p:sp>
      <p:sp>
        <p:nvSpPr>
          <p:cNvPr id="3" name="Platshållare för innehåll 2">
            <a:extLst>
              <a:ext uri="{FF2B5EF4-FFF2-40B4-BE49-F238E27FC236}">
                <a16:creationId xmlns:a16="http://schemas.microsoft.com/office/drawing/2014/main" id="{973EBF3E-DFD0-1B70-E557-B782FE3007FE}"/>
              </a:ext>
            </a:extLst>
          </p:cNvPr>
          <p:cNvSpPr>
            <a:spLocks noGrp="1"/>
          </p:cNvSpPr>
          <p:nvPr>
            <p:ph idx="1"/>
          </p:nvPr>
        </p:nvSpPr>
        <p:spPr>
          <a:xfrm>
            <a:off x="913795" y="1946761"/>
            <a:ext cx="10353762" cy="4058751"/>
          </a:xfrm>
        </p:spPr>
        <p:txBody>
          <a:bodyPr/>
          <a:lstStyle/>
          <a:p>
            <a:pPr marL="0" indent="0">
              <a:buNone/>
            </a:pPr>
            <a:endParaRPr lang="en-GB" sz="2600" dirty="0"/>
          </a:p>
          <a:p>
            <a:pPr marL="0" indent="0">
              <a:buNone/>
            </a:pPr>
            <a:r>
              <a:rPr lang="en-GB" sz="2600" b="1" dirty="0"/>
              <a:t>13 §</a:t>
            </a:r>
            <a:r>
              <a:rPr lang="en-GB" sz="2600" dirty="0"/>
              <a:t> </a:t>
            </a:r>
            <a:r>
              <a:rPr lang="en-GB" sz="2600" dirty="0" err="1"/>
              <a:t>Egendom</a:t>
            </a:r>
            <a:r>
              <a:rPr lang="en-GB" sz="2600" dirty="0"/>
              <a:t> </a:t>
            </a:r>
            <a:r>
              <a:rPr lang="en-GB" sz="2600" dirty="0" err="1"/>
              <a:t>får</a:t>
            </a:r>
            <a:r>
              <a:rPr lang="en-GB" sz="2600" dirty="0"/>
              <a:t> </a:t>
            </a:r>
            <a:r>
              <a:rPr lang="en-GB" sz="2600" dirty="0" err="1"/>
              <a:t>förverkas</a:t>
            </a:r>
            <a:r>
              <a:rPr lang="en-GB" sz="2600" dirty="0"/>
              <a:t> </a:t>
            </a:r>
            <a:r>
              <a:rPr lang="en-GB" sz="2600" dirty="0" err="1"/>
              <a:t>endast</a:t>
            </a:r>
            <a:r>
              <a:rPr lang="en-GB" sz="2600" dirty="0"/>
              <a:t> </a:t>
            </a:r>
            <a:r>
              <a:rPr lang="en-GB" sz="2600" dirty="0" err="1"/>
              <a:t>från</a:t>
            </a:r>
            <a:r>
              <a:rPr lang="en-GB" sz="2600" dirty="0"/>
              <a:t> den </a:t>
            </a:r>
            <a:r>
              <a:rPr lang="en-GB" sz="2600" dirty="0" err="1"/>
              <a:t>som</a:t>
            </a:r>
            <a:r>
              <a:rPr lang="en-GB" sz="2600" dirty="0"/>
              <a:t> </a:t>
            </a:r>
            <a:r>
              <a:rPr lang="en-GB" sz="2600" dirty="0" err="1"/>
              <a:t>egendomen</a:t>
            </a:r>
            <a:r>
              <a:rPr lang="en-GB" sz="2600" dirty="0"/>
              <a:t> </a:t>
            </a:r>
            <a:r>
              <a:rPr lang="en-GB" sz="2600" dirty="0" err="1"/>
              <a:t>tillhör</a:t>
            </a:r>
            <a:r>
              <a:rPr lang="en-GB" sz="2600" dirty="0"/>
              <a:t> </a:t>
            </a:r>
            <a:r>
              <a:rPr lang="en-GB" sz="2600" dirty="0" err="1"/>
              <a:t>eller</a:t>
            </a:r>
            <a:r>
              <a:rPr lang="en-GB" sz="2600" dirty="0"/>
              <a:t> </a:t>
            </a:r>
            <a:r>
              <a:rPr lang="en-GB" sz="2600" dirty="0" err="1"/>
              <a:t>som</a:t>
            </a:r>
            <a:r>
              <a:rPr lang="en-GB" sz="2600" dirty="0"/>
              <a:t> </a:t>
            </a:r>
            <a:r>
              <a:rPr lang="en-GB" sz="2600" dirty="0" err="1"/>
              <a:t>enligt</a:t>
            </a:r>
            <a:r>
              <a:rPr lang="en-GB" sz="2600" dirty="0"/>
              <a:t> 14 </a:t>
            </a:r>
            <a:r>
              <a:rPr lang="en-GB" sz="2600" dirty="0" err="1"/>
              <a:t>eller</a:t>
            </a:r>
            <a:r>
              <a:rPr lang="en-GB" sz="2600" dirty="0"/>
              <a:t> 15 § ska </a:t>
            </a:r>
            <a:r>
              <a:rPr lang="en-GB" sz="2600" dirty="0" err="1"/>
              <a:t>anses</a:t>
            </a:r>
            <a:r>
              <a:rPr lang="en-GB" sz="2600" dirty="0"/>
              <a:t> </a:t>
            </a:r>
            <a:r>
              <a:rPr lang="en-GB" sz="2600" dirty="0" err="1"/>
              <a:t>vara</a:t>
            </a:r>
            <a:r>
              <a:rPr lang="en-GB" sz="2600" dirty="0"/>
              <a:t> </a:t>
            </a:r>
            <a:r>
              <a:rPr lang="en-GB" sz="2600" dirty="0" err="1"/>
              <a:t>egendomens</a:t>
            </a:r>
            <a:r>
              <a:rPr lang="en-GB" sz="2600" dirty="0"/>
              <a:t> </a:t>
            </a:r>
            <a:r>
              <a:rPr lang="en-GB" sz="2600" dirty="0" err="1"/>
              <a:t>ägare</a:t>
            </a:r>
            <a:r>
              <a:rPr lang="en-GB" sz="2600" dirty="0"/>
              <a:t>. Detta </a:t>
            </a:r>
            <a:r>
              <a:rPr lang="en-GB" sz="2600" dirty="0" err="1"/>
              <a:t>hindrar</a:t>
            </a:r>
            <a:r>
              <a:rPr lang="en-GB" sz="2600" dirty="0"/>
              <a:t> dock </a:t>
            </a:r>
            <a:r>
              <a:rPr lang="en-GB" sz="2600" dirty="0" err="1"/>
              <a:t>inte</a:t>
            </a:r>
            <a:r>
              <a:rPr lang="en-GB" sz="2600" dirty="0"/>
              <a:t> </a:t>
            </a:r>
            <a:r>
              <a:rPr lang="en-GB" sz="2600" dirty="0" err="1"/>
              <a:t>att</a:t>
            </a:r>
            <a:r>
              <a:rPr lang="en-GB" sz="2600" dirty="0"/>
              <a:t> </a:t>
            </a:r>
            <a:r>
              <a:rPr lang="en-GB" sz="2600" dirty="0" err="1"/>
              <a:t>penningmedel</a:t>
            </a:r>
            <a:r>
              <a:rPr lang="en-GB" sz="2600" dirty="0"/>
              <a:t> </a:t>
            </a:r>
            <a:r>
              <a:rPr lang="en-GB" sz="2600" dirty="0" err="1"/>
              <a:t>förverkas</a:t>
            </a:r>
            <a:r>
              <a:rPr lang="en-GB" sz="2600" dirty="0"/>
              <a:t> </a:t>
            </a:r>
            <a:r>
              <a:rPr lang="en-GB" sz="2600" dirty="0" err="1"/>
              <a:t>hos</a:t>
            </a:r>
            <a:r>
              <a:rPr lang="en-GB" sz="2600" dirty="0"/>
              <a:t> den </a:t>
            </a:r>
            <a:r>
              <a:rPr lang="en-GB" sz="2600" dirty="0" err="1"/>
              <a:t>som</a:t>
            </a:r>
            <a:r>
              <a:rPr lang="en-GB" sz="2600" dirty="0"/>
              <a:t> </a:t>
            </a:r>
            <a:r>
              <a:rPr lang="en-GB" sz="2600" dirty="0" err="1"/>
              <a:t>innehar</a:t>
            </a:r>
            <a:r>
              <a:rPr lang="en-GB" sz="2600" dirty="0"/>
              <a:t> </a:t>
            </a:r>
            <a:r>
              <a:rPr lang="en-GB" sz="2600" dirty="0" err="1"/>
              <a:t>medlen</a:t>
            </a:r>
            <a:r>
              <a:rPr lang="en-GB" sz="2600" dirty="0"/>
              <a:t>. </a:t>
            </a:r>
          </a:p>
          <a:p>
            <a:endParaRPr lang="en-GB" dirty="0"/>
          </a:p>
        </p:txBody>
      </p:sp>
    </p:spTree>
    <p:extLst>
      <p:ext uri="{BB962C8B-B14F-4D97-AF65-F5344CB8AC3E}">
        <p14:creationId xmlns:p14="http://schemas.microsoft.com/office/powerpoint/2010/main" val="413418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C34BE3-A6FD-0602-40A2-0AFBDC9814EA}"/>
              </a:ext>
            </a:extLst>
          </p:cNvPr>
          <p:cNvSpPr>
            <a:spLocks noGrp="1"/>
          </p:cNvSpPr>
          <p:nvPr>
            <p:ph type="title"/>
          </p:nvPr>
        </p:nvSpPr>
        <p:spPr/>
        <p:txBody>
          <a:bodyPr>
            <a:normAutofit fontScale="90000"/>
          </a:bodyPr>
          <a:lstStyle/>
          <a:p>
            <a:r>
              <a:rPr lang="en-GB" sz="4000" dirty="0" err="1"/>
              <a:t>äganderättskrav</a:t>
            </a:r>
            <a:r>
              <a:rPr lang="en-GB" sz="4000" dirty="0"/>
              <a:t> – </a:t>
            </a:r>
            <a:r>
              <a:rPr lang="en-GB" sz="4000" dirty="0" err="1"/>
              <a:t>presumtionsregel</a:t>
            </a:r>
            <a:br>
              <a:rPr lang="en-GB" sz="4000" dirty="0"/>
            </a:br>
            <a:endParaRPr lang="en-GB" dirty="0"/>
          </a:p>
        </p:txBody>
      </p:sp>
      <p:sp>
        <p:nvSpPr>
          <p:cNvPr id="3" name="Platshållare för innehåll 2">
            <a:extLst>
              <a:ext uri="{FF2B5EF4-FFF2-40B4-BE49-F238E27FC236}">
                <a16:creationId xmlns:a16="http://schemas.microsoft.com/office/drawing/2014/main" id="{C5DC4693-6204-5048-491F-183D7E37796E}"/>
              </a:ext>
            </a:extLst>
          </p:cNvPr>
          <p:cNvSpPr>
            <a:spLocks noGrp="1"/>
          </p:cNvSpPr>
          <p:nvPr>
            <p:ph idx="1"/>
          </p:nvPr>
        </p:nvSpPr>
        <p:spPr/>
        <p:txBody>
          <a:bodyPr/>
          <a:lstStyle/>
          <a:p>
            <a:pPr marL="0" indent="0">
              <a:buNone/>
            </a:pPr>
            <a:endParaRPr lang="en-GB" sz="2600" b="1" dirty="0"/>
          </a:p>
          <a:p>
            <a:pPr marL="0" indent="0">
              <a:buNone/>
            </a:pPr>
            <a:r>
              <a:rPr lang="en-GB" sz="2600" b="1" dirty="0"/>
              <a:t>14 §</a:t>
            </a:r>
            <a:r>
              <a:rPr lang="en-GB" sz="2600" dirty="0"/>
              <a:t> Vid </a:t>
            </a:r>
            <a:r>
              <a:rPr lang="en-GB" sz="2600" dirty="0" err="1"/>
              <a:t>tillämpningen</a:t>
            </a:r>
            <a:r>
              <a:rPr lang="en-GB" sz="2600" dirty="0"/>
              <a:t> </a:t>
            </a:r>
            <a:r>
              <a:rPr lang="en-GB" sz="2600" dirty="0" err="1"/>
              <a:t>av</a:t>
            </a:r>
            <a:r>
              <a:rPr lang="en-GB" sz="2600" dirty="0"/>
              <a:t> 13 § ska den </a:t>
            </a:r>
            <a:r>
              <a:rPr lang="en-GB" sz="2600" dirty="0" err="1"/>
              <a:t>som</a:t>
            </a:r>
            <a:r>
              <a:rPr lang="en-GB" sz="2600" dirty="0"/>
              <a:t> </a:t>
            </a:r>
            <a:r>
              <a:rPr lang="en-GB" sz="2600" dirty="0" err="1"/>
              <a:t>har</a:t>
            </a:r>
            <a:r>
              <a:rPr lang="en-GB" sz="2600" dirty="0"/>
              <a:t> </a:t>
            </a:r>
            <a:r>
              <a:rPr lang="en-GB" sz="2600" dirty="0" err="1"/>
              <a:t>lös</a:t>
            </a:r>
            <a:r>
              <a:rPr lang="en-GB" sz="2600" dirty="0"/>
              <a:t> </a:t>
            </a:r>
            <a:r>
              <a:rPr lang="en-GB" sz="2600" dirty="0" err="1"/>
              <a:t>egendom</a:t>
            </a:r>
            <a:r>
              <a:rPr lang="en-GB" sz="2600" dirty="0"/>
              <a:t> i sin </a:t>
            </a:r>
            <a:r>
              <a:rPr lang="en-GB" sz="2600" dirty="0" err="1"/>
              <a:t>besittning</a:t>
            </a:r>
            <a:r>
              <a:rPr lang="en-GB" sz="2600" dirty="0"/>
              <a:t> </a:t>
            </a:r>
            <a:r>
              <a:rPr lang="en-GB" sz="2600" dirty="0" err="1"/>
              <a:t>anses</a:t>
            </a:r>
            <a:r>
              <a:rPr lang="en-GB" sz="2600" dirty="0"/>
              <a:t> </a:t>
            </a:r>
            <a:r>
              <a:rPr lang="en-GB" sz="2600" dirty="0" err="1"/>
              <a:t>vara</a:t>
            </a:r>
            <a:r>
              <a:rPr lang="en-GB" sz="2600" dirty="0"/>
              <a:t> </a:t>
            </a:r>
            <a:r>
              <a:rPr lang="en-GB" sz="2600" dirty="0" err="1"/>
              <a:t>ägare</a:t>
            </a:r>
            <a:r>
              <a:rPr lang="en-GB" sz="2600" dirty="0"/>
              <a:t> till </a:t>
            </a:r>
            <a:r>
              <a:rPr lang="en-GB" sz="2600" dirty="0" err="1"/>
              <a:t>egendomen</a:t>
            </a:r>
            <a:r>
              <a:rPr lang="en-GB" sz="2600" dirty="0"/>
              <a:t>, om det </a:t>
            </a:r>
            <a:r>
              <a:rPr lang="en-GB" sz="2600" dirty="0" err="1"/>
              <a:t>inte</a:t>
            </a:r>
            <a:r>
              <a:rPr lang="en-GB" sz="2600" dirty="0"/>
              <a:t> </a:t>
            </a:r>
            <a:r>
              <a:rPr lang="en-GB" sz="2600" dirty="0" err="1"/>
              <a:t>framgår</a:t>
            </a:r>
            <a:r>
              <a:rPr lang="en-GB" sz="2600" dirty="0"/>
              <a:t> </a:t>
            </a:r>
            <a:r>
              <a:rPr lang="en-GB" sz="2600" dirty="0" err="1"/>
              <a:t>att</a:t>
            </a:r>
            <a:r>
              <a:rPr lang="en-GB" sz="2600" dirty="0"/>
              <a:t> den </a:t>
            </a:r>
            <a:r>
              <a:rPr lang="en-GB" sz="2600" dirty="0" err="1"/>
              <a:t>tillhör</a:t>
            </a:r>
            <a:r>
              <a:rPr lang="en-GB" sz="2600" dirty="0"/>
              <a:t> </a:t>
            </a:r>
            <a:r>
              <a:rPr lang="en-GB" sz="2600" dirty="0" err="1"/>
              <a:t>någon</a:t>
            </a:r>
            <a:r>
              <a:rPr lang="en-GB" sz="2600" dirty="0"/>
              <a:t> </a:t>
            </a:r>
            <a:r>
              <a:rPr lang="en-GB" sz="2600" dirty="0" err="1"/>
              <a:t>annan</a:t>
            </a:r>
            <a:r>
              <a:rPr lang="en-GB" sz="2600" dirty="0"/>
              <a:t>.</a:t>
            </a:r>
          </a:p>
          <a:p>
            <a:endParaRPr lang="en-GB" dirty="0"/>
          </a:p>
        </p:txBody>
      </p:sp>
    </p:spTree>
    <p:extLst>
      <p:ext uri="{BB962C8B-B14F-4D97-AF65-F5344CB8AC3E}">
        <p14:creationId xmlns:p14="http://schemas.microsoft.com/office/powerpoint/2010/main" val="40574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sv-SE" dirty="0"/>
              <a:t>allmänt om förverkande</a:t>
            </a:r>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612146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54CF72-7A1E-527A-7455-D2E64FE9CD62}"/>
              </a:ext>
            </a:extLst>
          </p:cNvPr>
          <p:cNvSpPr>
            <a:spLocks noGrp="1"/>
          </p:cNvSpPr>
          <p:nvPr>
            <p:ph type="title"/>
          </p:nvPr>
        </p:nvSpPr>
        <p:spPr/>
        <p:txBody>
          <a:bodyPr/>
          <a:lstStyle/>
          <a:p>
            <a:r>
              <a:rPr lang="en-GB" dirty="0" err="1"/>
              <a:t>kopplingskrav</a:t>
            </a:r>
            <a:endParaRPr lang="en-GB" dirty="0"/>
          </a:p>
        </p:txBody>
      </p:sp>
      <p:sp>
        <p:nvSpPr>
          <p:cNvPr id="3" name="Platshållare för innehåll 2">
            <a:extLst>
              <a:ext uri="{FF2B5EF4-FFF2-40B4-BE49-F238E27FC236}">
                <a16:creationId xmlns:a16="http://schemas.microsoft.com/office/drawing/2014/main" id="{3ED11286-0942-BBF3-B419-CC6D1CC61367}"/>
              </a:ext>
            </a:extLst>
          </p:cNvPr>
          <p:cNvSpPr>
            <a:spLocks noGrp="1"/>
          </p:cNvSpPr>
          <p:nvPr>
            <p:ph idx="1"/>
          </p:nvPr>
        </p:nvSpPr>
        <p:spPr/>
        <p:txBody>
          <a:bodyPr>
            <a:normAutofit fontScale="92500"/>
          </a:bodyPr>
          <a:lstStyle/>
          <a:p>
            <a:r>
              <a:rPr lang="sv-SE" sz="2600" dirty="0"/>
              <a:t>en brottsvinst får förverkas från den som har gjort vinst till följd av brottet</a:t>
            </a:r>
            <a:br>
              <a:rPr lang="sv-SE" sz="2600" dirty="0"/>
            </a:br>
            <a:endParaRPr lang="sv-SE" sz="2600" dirty="0"/>
          </a:p>
          <a:p>
            <a:r>
              <a:rPr lang="sv-SE" sz="2600" dirty="0"/>
              <a:t>kostnadsersättning får förverkas från den som har tagit emot eller senare har fått ersättningen</a:t>
            </a:r>
            <a:br>
              <a:rPr lang="sv-SE" sz="2600" dirty="0"/>
            </a:br>
            <a:endParaRPr lang="sv-SE" sz="2600" dirty="0"/>
          </a:p>
          <a:p>
            <a:r>
              <a:rPr lang="sv-SE" sz="2600" dirty="0"/>
              <a:t>utvidgat förverkande får ske från den som döms för det förverkandeutlösande brottet</a:t>
            </a:r>
          </a:p>
          <a:p>
            <a:pPr marL="36900" indent="0">
              <a:buNone/>
            </a:pPr>
            <a:endParaRPr lang="sv-SE" sz="2600" dirty="0"/>
          </a:p>
          <a:p>
            <a:r>
              <a:rPr lang="sv-SE" sz="2600" dirty="0"/>
              <a:t>självständigt förverkande – inget kopplingskrav (jfr dock 13 §)</a:t>
            </a:r>
            <a:endParaRPr lang="en-GB" sz="2600" dirty="0"/>
          </a:p>
          <a:p>
            <a:endParaRPr lang="en-GB" dirty="0"/>
          </a:p>
        </p:txBody>
      </p:sp>
    </p:spTree>
    <p:extLst>
      <p:ext uri="{BB962C8B-B14F-4D97-AF65-F5344CB8AC3E}">
        <p14:creationId xmlns:p14="http://schemas.microsoft.com/office/powerpoint/2010/main" val="37536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F3A1E7-5EFE-5D3C-25A1-5584C383692B}"/>
              </a:ext>
            </a:extLst>
          </p:cNvPr>
          <p:cNvSpPr>
            <a:spLocks noGrp="1"/>
          </p:cNvSpPr>
          <p:nvPr>
            <p:ph type="title"/>
          </p:nvPr>
        </p:nvSpPr>
        <p:spPr/>
        <p:txBody>
          <a:bodyPr/>
          <a:lstStyle/>
          <a:p>
            <a:r>
              <a:rPr lang="en-GB" dirty="0" err="1"/>
              <a:t>kopplingskrav</a:t>
            </a:r>
            <a:endParaRPr lang="en-GB" dirty="0"/>
          </a:p>
        </p:txBody>
      </p:sp>
      <p:sp>
        <p:nvSpPr>
          <p:cNvPr id="3" name="Platshållare för innehåll 2">
            <a:extLst>
              <a:ext uri="{FF2B5EF4-FFF2-40B4-BE49-F238E27FC236}">
                <a16:creationId xmlns:a16="http://schemas.microsoft.com/office/drawing/2014/main" id="{83760053-5747-48D1-8601-6DA18D43AF13}"/>
              </a:ext>
            </a:extLst>
          </p:cNvPr>
          <p:cNvSpPr>
            <a:spLocks noGrp="1"/>
          </p:cNvSpPr>
          <p:nvPr>
            <p:ph idx="1"/>
          </p:nvPr>
        </p:nvSpPr>
        <p:spPr/>
        <p:txBody>
          <a:bodyPr>
            <a:normAutofit/>
          </a:bodyPr>
          <a:lstStyle/>
          <a:p>
            <a:r>
              <a:rPr lang="sv-SE" sz="2600" dirty="0"/>
              <a:t>förverkande av hjälpmedel och brottsföremål får ske från gärningsmannen, någon annan som medverkat till brottet eller den i vars ställe gärningsmannen eller annan medverkande var</a:t>
            </a:r>
          </a:p>
          <a:p>
            <a:pPr marL="0" indent="0">
              <a:buNone/>
            </a:pPr>
            <a:endParaRPr lang="sv-SE" sz="2600" dirty="0"/>
          </a:p>
          <a:p>
            <a:r>
              <a:rPr lang="sv-SE" sz="2600" dirty="0"/>
              <a:t>förverkande från förvärvare?</a:t>
            </a:r>
          </a:p>
          <a:p>
            <a:pPr lvl="1"/>
            <a:r>
              <a:rPr lang="sv-SE" sz="2600" dirty="0"/>
              <a:t>skälig ersättning</a:t>
            </a:r>
          </a:p>
          <a:p>
            <a:pPr lvl="1"/>
            <a:r>
              <a:rPr lang="sv-SE" sz="2600" dirty="0"/>
              <a:t>ond tro – egendomens samband med brott eller brottslig verksamhet</a:t>
            </a:r>
          </a:p>
          <a:p>
            <a:endParaRPr lang="en-GB" dirty="0"/>
          </a:p>
        </p:txBody>
      </p:sp>
    </p:spTree>
    <p:extLst>
      <p:ext uri="{BB962C8B-B14F-4D97-AF65-F5344CB8AC3E}">
        <p14:creationId xmlns:p14="http://schemas.microsoft.com/office/powerpoint/2010/main" val="4883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fontScale="90000"/>
          </a:bodyPr>
          <a:lstStyle/>
          <a:p>
            <a:r>
              <a:rPr lang="en-GB" dirty="0" err="1"/>
              <a:t>allmänt</a:t>
            </a:r>
            <a:r>
              <a:rPr lang="en-GB" dirty="0"/>
              <a:t> om </a:t>
            </a:r>
            <a:r>
              <a:rPr lang="en-GB" dirty="0" err="1"/>
              <a:t>förverkande</a:t>
            </a:r>
            <a:r>
              <a:rPr lang="en-GB" dirty="0"/>
              <a:t> </a:t>
            </a:r>
            <a:r>
              <a:rPr lang="en-GB" dirty="0" err="1"/>
              <a:t>av</a:t>
            </a:r>
            <a:r>
              <a:rPr lang="en-GB" dirty="0"/>
              <a:t> </a:t>
            </a:r>
            <a:r>
              <a:rPr lang="en-GB" dirty="0" err="1"/>
              <a:t>brottsvinster</a:t>
            </a:r>
            <a:r>
              <a:rPr lang="en-GB" dirty="0"/>
              <a:t> </a:t>
            </a:r>
            <a:r>
              <a:rPr lang="en-GB" dirty="0" err="1"/>
              <a:t>och</a:t>
            </a:r>
            <a:r>
              <a:rPr lang="en-GB" dirty="0"/>
              <a:t> </a:t>
            </a:r>
            <a:r>
              <a:rPr lang="en-GB" dirty="0" err="1"/>
              <a:t>oförklarade</a:t>
            </a:r>
            <a:r>
              <a:rPr lang="en-GB" dirty="0"/>
              <a:t> </a:t>
            </a:r>
            <a:r>
              <a:rPr lang="en-GB" dirty="0" err="1"/>
              <a:t>tillgångar</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409877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12BC72-091B-BF56-7639-75688DDED11D}"/>
              </a:ext>
            </a:extLst>
          </p:cNvPr>
          <p:cNvSpPr>
            <a:spLocks noGrp="1"/>
          </p:cNvSpPr>
          <p:nvPr>
            <p:ph type="title"/>
          </p:nvPr>
        </p:nvSpPr>
        <p:spPr/>
        <p:txBody>
          <a:bodyPr>
            <a:normAutofit fontScale="90000"/>
          </a:bodyPr>
          <a:lstStyle/>
          <a:p>
            <a:r>
              <a:rPr lang="sv-SE" dirty="0"/>
              <a:t>förtjänster från brottslighet kan förverkas på tre sätt</a:t>
            </a:r>
            <a:endParaRPr lang="en-GB" dirty="0"/>
          </a:p>
        </p:txBody>
      </p:sp>
      <p:sp>
        <p:nvSpPr>
          <p:cNvPr id="3" name="Platshållare för innehåll 2">
            <a:extLst>
              <a:ext uri="{FF2B5EF4-FFF2-40B4-BE49-F238E27FC236}">
                <a16:creationId xmlns:a16="http://schemas.microsoft.com/office/drawing/2014/main" id="{54FC63E4-4F45-30C4-10EB-EEAC38F54924}"/>
              </a:ext>
            </a:extLst>
          </p:cNvPr>
          <p:cNvSpPr>
            <a:spLocks noGrp="1"/>
          </p:cNvSpPr>
          <p:nvPr>
            <p:ph idx="1"/>
          </p:nvPr>
        </p:nvSpPr>
        <p:spPr/>
        <p:txBody>
          <a:bodyPr/>
          <a:lstStyle/>
          <a:p>
            <a:endParaRPr lang="sv-SE" dirty="0"/>
          </a:p>
          <a:p>
            <a:r>
              <a:rPr lang="sv-SE" sz="2600" dirty="0"/>
              <a:t>förverkande av brottsvinster</a:t>
            </a:r>
            <a:br>
              <a:rPr lang="sv-SE" sz="2600" dirty="0"/>
            </a:br>
            <a:endParaRPr lang="sv-SE" sz="2600" dirty="0"/>
          </a:p>
          <a:p>
            <a:r>
              <a:rPr lang="sv-SE" sz="2600" dirty="0"/>
              <a:t>självständigt förverkande</a:t>
            </a:r>
            <a:br>
              <a:rPr lang="sv-SE" sz="2600" dirty="0"/>
            </a:br>
            <a:endParaRPr lang="sv-SE" sz="2600" dirty="0"/>
          </a:p>
          <a:p>
            <a:r>
              <a:rPr lang="sv-SE" sz="2600" dirty="0"/>
              <a:t>utvidgat förverkande</a:t>
            </a:r>
          </a:p>
          <a:p>
            <a:endParaRPr lang="en-GB" dirty="0"/>
          </a:p>
        </p:txBody>
      </p:sp>
    </p:spTree>
    <p:extLst>
      <p:ext uri="{BB962C8B-B14F-4D97-AF65-F5344CB8AC3E}">
        <p14:creationId xmlns:p14="http://schemas.microsoft.com/office/powerpoint/2010/main" val="18814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D7330E-47A7-CDB8-2084-C335893DE0D1}"/>
              </a:ext>
            </a:extLst>
          </p:cNvPr>
          <p:cNvSpPr>
            <a:spLocks noGrp="1"/>
          </p:cNvSpPr>
          <p:nvPr>
            <p:ph type="title"/>
          </p:nvPr>
        </p:nvSpPr>
        <p:spPr/>
        <p:txBody>
          <a:bodyPr/>
          <a:lstStyle/>
          <a:p>
            <a:r>
              <a:rPr lang="sv-SE" dirty="0"/>
              <a:t>förtjänster från brottslighet</a:t>
            </a:r>
            <a:endParaRPr lang="en-GB" dirty="0"/>
          </a:p>
        </p:txBody>
      </p:sp>
      <p:sp>
        <p:nvSpPr>
          <p:cNvPr id="3" name="Platshållare för innehåll 2">
            <a:extLst>
              <a:ext uri="{FF2B5EF4-FFF2-40B4-BE49-F238E27FC236}">
                <a16:creationId xmlns:a16="http://schemas.microsoft.com/office/drawing/2014/main" id="{E37F72CB-D036-2318-786F-36DEC98422EF}"/>
              </a:ext>
            </a:extLst>
          </p:cNvPr>
          <p:cNvSpPr>
            <a:spLocks noGrp="1"/>
          </p:cNvSpPr>
          <p:nvPr>
            <p:ph idx="1"/>
          </p:nvPr>
        </p:nvSpPr>
        <p:spPr/>
        <p:txBody>
          <a:bodyPr/>
          <a:lstStyle/>
          <a:p>
            <a:r>
              <a:rPr lang="sv-SE" sz="2600" b="1" dirty="0"/>
              <a:t>brottsvinster</a:t>
            </a:r>
            <a:r>
              <a:rPr lang="sv-SE" sz="2600" dirty="0"/>
              <a:t> </a:t>
            </a:r>
            <a:br>
              <a:rPr lang="sv-SE" sz="2600" dirty="0"/>
            </a:br>
            <a:r>
              <a:rPr lang="sv-SE" sz="2600" dirty="0"/>
              <a:t>– vinster som kan kopplas till ett konkret brott </a:t>
            </a:r>
            <a:br>
              <a:rPr lang="sv-SE" sz="2600" dirty="0"/>
            </a:br>
            <a:r>
              <a:rPr lang="sv-SE" sz="2600" dirty="0"/>
              <a:t>(abstrakt framräknad/manifesterad i viss egendom)</a:t>
            </a:r>
          </a:p>
          <a:p>
            <a:pPr marL="0" indent="0">
              <a:buNone/>
            </a:pPr>
            <a:endParaRPr lang="sv-SE" sz="2600" dirty="0"/>
          </a:p>
          <a:p>
            <a:r>
              <a:rPr lang="sv-SE" sz="2600" b="1" dirty="0"/>
              <a:t>oförklarade tillgångar (</a:t>
            </a:r>
            <a:r>
              <a:rPr lang="sv-SE" sz="2600" b="1" dirty="0" err="1"/>
              <a:t>unexplained</a:t>
            </a:r>
            <a:r>
              <a:rPr lang="sv-SE" sz="2600" b="1" dirty="0"/>
              <a:t> </a:t>
            </a:r>
            <a:r>
              <a:rPr lang="sv-SE" sz="2600" b="1" dirty="0" err="1"/>
              <a:t>wealth</a:t>
            </a:r>
            <a:r>
              <a:rPr lang="sv-SE" sz="2600" b="1" dirty="0"/>
              <a:t>)</a:t>
            </a:r>
          </a:p>
          <a:p>
            <a:pPr marL="243411" lvl="1" indent="0">
              <a:buNone/>
            </a:pPr>
            <a:r>
              <a:rPr lang="sv-SE" sz="2600" dirty="0"/>
              <a:t>– tillgångar som förverkandesubjektet har eller har haft men som inte kan kopplas till ett konkret brott</a:t>
            </a:r>
          </a:p>
          <a:p>
            <a:endParaRPr lang="sv-SE" sz="2600" dirty="0"/>
          </a:p>
          <a:p>
            <a:endParaRPr lang="en-GB" dirty="0"/>
          </a:p>
        </p:txBody>
      </p:sp>
    </p:spTree>
    <p:extLst>
      <p:ext uri="{BB962C8B-B14F-4D97-AF65-F5344CB8AC3E}">
        <p14:creationId xmlns:p14="http://schemas.microsoft.com/office/powerpoint/2010/main" val="13294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DDEEB-3D07-D58C-E096-87AD5A0AB202}"/>
              </a:ext>
            </a:extLst>
          </p:cNvPr>
          <p:cNvSpPr>
            <a:spLocks noGrp="1"/>
          </p:cNvSpPr>
          <p:nvPr>
            <p:ph type="title"/>
          </p:nvPr>
        </p:nvSpPr>
        <p:spPr/>
        <p:txBody>
          <a:bodyPr>
            <a:normAutofit fontScale="90000"/>
          </a:bodyPr>
          <a:lstStyle/>
          <a:p>
            <a:r>
              <a:rPr lang="en-GB" dirty="0" err="1"/>
              <a:t>förverkande</a:t>
            </a:r>
            <a:r>
              <a:rPr lang="en-GB" dirty="0"/>
              <a:t> </a:t>
            </a:r>
            <a:r>
              <a:rPr lang="en-GB" dirty="0" err="1"/>
              <a:t>av</a:t>
            </a:r>
            <a:r>
              <a:rPr lang="en-GB" dirty="0"/>
              <a:t> </a:t>
            </a:r>
            <a:r>
              <a:rPr lang="en-GB" dirty="0" err="1"/>
              <a:t>brottsvinster</a:t>
            </a:r>
            <a:br>
              <a:rPr lang="en-GB" dirty="0"/>
            </a:br>
            <a:endParaRPr lang="en-GB" dirty="0"/>
          </a:p>
        </p:txBody>
      </p:sp>
      <p:pic>
        <p:nvPicPr>
          <p:cNvPr id="5" name="Platshållare för innehåll 4" descr="Tjuv med hel fyllning">
            <a:extLst>
              <a:ext uri="{FF2B5EF4-FFF2-40B4-BE49-F238E27FC236}">
                <a16:creationId xmlns:a16="http://schemas.microsoft.com/office/drawing/2014/main" id="{D4B2BF64-96CF-E7F8-0AB3-C5DAD3E284D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976558" y="2883337"/>
            <a:ext cx="914400" cy="914400"/>
          </a:xfrm>
        </p:spPr>
      </p:pic>
      <p:pic>
        <p:nvPicPr>
          <p:cNvPr id="10" name="Bild 9" descr="Handskakning med hel fyllning">
            <a:extLst>
              <a:ext uri="{FF2B5EF4-FFF2-40B4-BE49-F238E27FC236}">
                <a16:creationId xmlns:a16="http://schemas.microsoft.com/office/drawing/2014/main" id="{491521ED-80DB-DB26-01F7-C1F7958E13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4220" y="3080578"/>
            <a:ext cx="717159" cy="717159"/>
          </a:xfrm>
          <a:prstGeom prst="rect">
            <a:avLst/>
          </a:prstGeom>
        </p:spPr>
      </p:pic>
      <p:pic>
        <p:nvPicPr>
          <p:cNvPr id="12" name="Bild 11" descr="Pengar med hel fyllning">
            <a:extLst>
              <a:ext uri="{FF2B5EF4-FFF2-40B4-BE49-F238E27FC236}">
                <a16:creationId xmlns:a16="http://schemas.microsoft.com/office/drawing/2014/main" id="{9A0226A3-2AF2-B9D3-6C01-E28EF3225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9953" y="3142910"/>
            <a:ext cx="572180" cy="572180"/>
          </a:xfrm>
          <a:prstGeom prst="rect">
            <a:avLst/>
          </a:prstGeom>
        </p:spPr>
      </p:pic>
      <p:sp>
        <p:nvSpPr>
          <p:cNvPr id="13" name="Rektangel 12">
            <a:extLst>
              <a:ext uri="{FF2B5EF4-FFF2-40B4-BE49-F238E27FC236}">
                <a16:creationId xmlns:a16="http://schemas.microsoft.com/office/drawing/2014/main" id="{D18F5644-D0AD-75BF-9668-D91A58BA9B86}"/>
              </a:ext>
            </a:extLst>
          </p:cNvPr>
          <p:cNvSpPr/>
          <p:nvPr/>
        </p:nvSpPr>
        <p:spPr>
          <a:xfrm>
            <a:off x="2035972" y="2378512"/>
            <a:ext cx="2971800" cy="1905000"/>
          </a:xfrm>
          <a:prstGeom prst="rect">
            <a:avLst/>
          </a:prstGeom>
          <a:noFill/>
          <a:ln w="698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B2E98BC2-A5FF-8C6A-687A-29DD6E9DF15A}"/>
              </a:ext>
            </a:extLst>
          </p:cNvPr>
          <p:cNvSpPr/>
          <p:nvPr/>
        </p:nvSpPr>
        <p:spPr>
          <a:xfrm>
            <a:off x="6234116" y="2388037"/>
            <a:ext cx="4376733" cy="1905000"/>
          </a:xfrm>
          <a:prstGeom prst="rect">
            <a:avLst/>
          </a:prstGeom>
          <a:noFill/>
          <a:ln w="698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ruta 15">
            <a:extLst>
              <a:ext uri="{FF2B5EF4-FFF2-40B4-BE49-F238E27FC236}">
                <a16:creationId xmlns:a16="http://schemas.microsoft.com/office/drawing/2014/main" id="{AE797DA1-11B8-BB37-1657-4286BC306D54}"/>
              </a:ext>
            </a:extLst>
          </p:cNvPr>
          <p:cNvSpPr txBox="1"/>
          <p:nvPr/>
        </p:nvSpPr>
        <p:spPr>
          <a:xfrm>
            <a:off x="3238973" y="5101024"/>
            <a:ext cx="6096000" cy="892552"/>
          </a:xfrm>
          <a:prstGeom prst="rect">
            <a:avLst/>
          </a:prstGeom>
          <a:noFill/>
        </p:spPr>
        <p:txBody>
          <a:bodyPr wrap="square">
            <a:spAutoFit/>
          </a:bodyPr>
          <a:lstStyle/>
          <a:p>
            <a:pPr algn="ctr"/>
            <a:r>
              <a:rPr lang="en-GB" sz="2600" dirty="0"/>
              <a:t>– </a:t>
            </a:r>
            <a:r>
              <a:rPr lang="en-GB" sz="2600" dirty="0" err="1"/>
              <a:t>brottet</a:t>
            </a:r>
            <a:r>
              <a:rPr lang="en-GB" sz="2600" dirty="0"/>
              <a:t> </a:t>
            </a:r>
            <a:r>
              <a:rPr lang="en-GB" sz="2600" dirty="0" err="1"/>
              <a:t>utgör</a:t>
            </a:r>
            <a:r>
              <a:rPr lang="en-GB" sz="2600" dirty="0"/>
              <a:t> ramen för </a:t>
            </a:r>
            <a:r>
              <a:rPr lang="en-GB" sz="2600" dirty="0" err="1"/>
              <a:t>vad</a:t>
            </a:r>
            <a:r>
              <a:rPr lang="en-GB" sz="2600" dirty="0"/>
              <a:t> </a:t>
            </a:r>
            <a:r>
              <a:rPr lang="en-GB" sz="2600" dirty="0" err="1"/>
              <a:t>som</a:t>
            </a:r>
            <a:r>
              <a:rPr lang="en-GB" sz="2600" dirty="0"/>
              <a:t> </a:t>
            </a:r>
            <a:r>
              <a:rPr lang="en-GB" sz="2600" dirty="0" err="1"/>
              <a:t>kan</a:t>
            </a:r>
            <a:r>
              <a:rPr lang="en-GB" sz="2600" dirty="0"/>
              <a:t> </a:t>
            </a:r>
            <a:r>
              <a:rPr lang="en-GB" sz="2600" dirty="0" err="1"/>
              <a:t>förverkas</a:t>
            </a:r>
            <a:endParaRPr lang="en-GB" sz="2600" dirty="0"/>
          </a:p>
        </p:txBody>
      </p:sp>
      <p:cxnSp>
        <p:nvCxnSpPr>
          <p:cNvPr id="4" name="Rak pilkoppling 3">
            <a:extLst>
              <a:ext uri="{FF2B5EF4-FFF2-40B4-BE49-F238E27FC236}">
                <a16:creationId xmlns:a16="http://schemas.microsoft.com/office/drawing/2014/main" id="{CEE9F40F-5080-1D55-3CCF-C268988B7373}"/>
              </a:ext>
            </a:extLst>
          </p:cNvPr>
          <p:cNvCxnSpPr/>
          <p:nvPr/>
        </p:nvCxnSpPr>
        <p:spPr>
          <a:xfrm>
            <a:off x="7491047" y="3411415"/>
            <a:ext cx="351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AA862721-2FBB-1A77-FB10-A683980C8E1F}"/>
              </a:ext>
            </a:extLst>
          </p:cNvPr>
          <p:cNvCxnSpPr/>
          <p:nvPr/>
        </p:nvCxnSpPr>
        <p:spPr>
          <a:xfrm>
            <a:off x="8947311" y="3429000"/>
            <a:ext cx="351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Koppling: vinklad 8">
            <a:extLst>
              <a:ext uri="{FF2B5EF4-FFF2-40B4-BE49-F238E27FC236}">
                <a16:creationId xmlns:a16="http://schemas.microsoft.com/office/drawing/2014/main" id="{9A0DB324-A17F-B1C8-6F82-925CAE1CC7FF}"/>
              </a:ext>
            </a:extLst>
          </p:cNvPr>
          <p:cNvCxnSpPr>
            <a:cxnSpLocks/>
          </p:cNvCxnSpPr>
          <p:nvPr/>
        </p:nvCxnSpPr>
        <p:spPr>
          <a:xfrm rot="5400000">
            <a:off x="8357612" y="2425467"/>
            <a:ext cx="12700" cy="288809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Bild 16" descr="Identifierings hane med hel fyllning">
            <a:extLst>
              <a:ext uri="{FF2B5EF4-FFF2-40B4-BE49-F238E27FC236}">
                <a16:creationId xmlns:a16="http://schemas.microsoft.com/office/drawing/2014/main" id="{6A4A783F-C697-9C79-B057-F8225DFEA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2695" y="3095723"/>
            <a:ext cx="573123" cy="573123"/>
          </a:xfrm>
          <a:prstGeom prst="rect">
            <a:avLst/>
          </a:prstGeom>
        </p:spPr>
      </p:pic>
    </p:spTree>
    <p:extLst>
      <p:ext uri="{BB962C8B-B14F-4D97-AF65-F5344CB8AC3E}">
        <p14:creationId xmlns:p14="http://schemas.microsoft.com/office/powerpoint/2010/main" val="16923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DDEEB-3D07-D58C-E096-87AD5A0AB202}"/>
              </a:ext>
            </a:extLst>
          </p:cNvPr>
          <p:cNvSpPr>
            <a:spLocks noGrp="1"/>
          </p:cNvSpPr>
          <p:nvPr>
            <p:ph type="title"/>
          </p:nvPr>
        </p:nvSpPr>
        <p:spPr/>
        <p:txBody>
          <a:bodyPr>
            <a:normAutofit fontScale="90000"/>
          </a:bodyPr>
          <a:lstStyle/>
          <a:p>
            <a:r>
              <a:rPr lang="en-GB" dirty="0" err="1"/>
              <a:t>förverkande</a:t>
            </a:r>
            <a:r>
              <a:rPr lang="en-GB" dirty="0"/>
              <a:t> </a:t>
            </a:r>
            <a:r>
              <a:rPr lang="en-GB" dirty="0" err="1"/>
              <a:t>av</a:t>
            </a:r>
            <a:r>
              <a:rPr lang="en-GB" dirty="0"/>
              <a:t> </a:t>
            </a:r>
            <a:r>
              <a:rPr lang="en-GB" dirty="0" err="1"/>
              <a:t>oförklarade</a:t>
            </a:r>
            <a:r>
              <a:rPr lang="en-GB" dirty="0"/>
              <a:t> </a:t>
            </a:r>
            <a:r>
              <a:rPr lang="en-GB" dirty="0" err="1"/>
              <a:t>tillgångar</a:t>
            </a:r>
            <a:br>
              <a:rPr lang="en-GB" dirty="0"/>
            </a:br>
            <a:endParaRPr lang="en-GB" dirty="0"/>
          </a:p>
        </p:txBody>
      </p:sp>
      <p:pic>
        <p:nvPicPr>
          <p:cNvPr id="12" name="Bild 11" descr="Pengar med hel fyllning">
            <a:extLst>
              <a:ext uri="{FF2B5EF4-FFF2-40B4-BE49-F238E27FC236}">
                <a16:creationId xmlns:a16="http://schemas.microsoft.com/office/drawing/2014/main" id="{9A0226A3-2AF2-B9D3-6C01-E28EF322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768" y="1580050"/>
            <a:ext cx="572180" cy="572180"/>
          </a:xfrm>
          <a:prstGeom prst="rect">
            <a:avLst/>
          </a:prstGeom>
        </p:spPr>
      </p:pic>
      <p:sp>
        <p:nvSpPr>
          <p:cNvPr id="13" name="Rektangel 12">
            <a:extLst>
              <a:ext uri="{FF2B5EF4-FFF2-40B4-BE49-F238E27FC236}">
                <a16:creationId xmlns:a16="http://schemas.microsoft.com/office/drawing/2014/main" id="{D18F5644-D0AD-75BF-9668-D91A58BA9B86}"/>
              </a:ext>
            </a:extLst>
          </p:cNvPr>
          <p:cNvSpPr/>
          <p:nvPr/>
        </p:nvSpPr>
        <p:spPr>
          <a:xfrm>
            <a:off x="2035972" y="2378512"/>
            <a:ext cx="2971800" cy="1905000"/>
          </a:xfrm>
          <a:prstGeom prst="rect">
            <a:avLst/>
          </a:prstGeom>
          <a:noFill/>
          <a:ln w="69850">
            <a:solidFill>
              <a:schemeClr val="tx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B2E98BC2-A5FF-8C6A-687A-29DD6E9DF15A}"/>
              </a:ext>
            </a:extLst>
          </p:cNvPr>
          <p:cNvSpPr/>
          <p:nvPr/>
        </p:nvSpPr>
        <p:spPr>
          <a:xfrm>
            <a:off x="6234116" y="2388037"/>
            <a:ext cx="4376733" cy="1905000"/>
          </a:xfrm>
          <a:prstGeom prst="rect">
            <a:avLst/>
          </a:prstGeom>
          <a:noFill/>
          <a:ln w="69850">
            <a:solidFill>
              <a:schemeClr val="tx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ruta 15">
            <a:extLst>
              <a:ext uri="{FF2B5EF4-FFF2-40B4-BE49-F238E27FC236}">
                <a16:creationId xmlns:a16="http://schemas.microsoft.com/office/drawing/2014/main" id="{AE797DA1-11B8-BB37-1657-4286BC306D54}"/>
              </a:ext>
            </a:extLst>
          </p:cNvPr>
          <p:cNvSpPr txBox="1"/>
          <p:nvPr/>
        </p:nvSpPr>
        <p:spPr>
          <a:xfrm>
            <a:off x="3238973" y="5101024"/>
            <a:ext cx="6096000" cy="1692771"/>
          </a:xfrm>
          <a:prstGeom prst="rect">
            <a:avLst/>
          </a:prstGeom>
          <a:noFill/>
        </p:spPr>
        <p:txBody>
          <a:bodyPr wrap="square">
            <a:spAutoFit/>
          </a:bodyPr>
          <a:lstStyle/>
          <a:p>
            <a:pPr algn="ctr"/>
            <a:r>
              <a:rPr lang="en-GB" sz="2600" dirty="0"/>
              <a:t>– </a:t>
            </a:r>
            <a:r>
              <a:rPr lang="en-GB" sz="2600" dirty="0" err="1"/>
              <a:t>egendomen</a:t>
            </a:r>
            <a:r>
              <a:rPr lang="en-GB" sz="2600" dirty="0"/>
              <a:t> </a:t>
            </a:r>
            <a:r>
              <a:rPr lang="en-GB" sz="2600" dirty="0" err="1"/>
              <a:t>som</a:t>
            </a:r>
            <a:r>
              <a:rPr lang="en-GB" sz="2600" dirty="0"/>
              <a:t> </a:t>
            </a:r>
            <a:r>
              <a:rPr lang="en-GB" sz="2600" dirty="0" err="1"/>
              <a:t>påträffas</a:t>
            </a:r>
            <a:r>
              <a:rPr lang="en-GB" sz="2600" dirty="0"/>
              <a:t> </a:t>
            </a:r>
            <a:r>
              <a:rPr lang="en-GB" sz="2600" dirty="0" err="1"/>
              <a:t>utgör</a:t>
            </a:r>
            <a:r>
              <a:rPr lang="en-GB" sz="2600" dirty="0"/>
              <a:t> </a:t>
            </a:r>
            <a:r>
              <a:rPr lang="en-GB" sz="2600" dirty="0" err="1"/>
              <a:t>startpunkten</a:t>
            </a:r>
            <a:r>
              <a:rPr lang="en-GB" sz="2600" dirty="0"/>
              <a:t> för </a:t>
            </a:r>
            <a:r>
              <a:rPr lang="en-GB" sz="2600" dirty="0" err="1"/>
              <a:t>vad</a:t>
            </a:r>
            <a:r>
              <a:rPr lang="en-GB" sz="2600" dirty="0"/>
              <a:t> </a:t>
            </a:r>
            <a:r>
              <a:rPr lang="en-GB" sz="2600" dirty="0" err="1"/>
              <a:t>som</a:t>
            </a:r>
            <a:r>
              <a:rPr lang="en-GB" sz="2600" dirty="0"/>
              <a:t> </a:t>
            </a:r>
            <a:r>
              <a:rPr lang="en-GB" sz="2600" dirty="0" err="1"/>
              <a:t>kan</a:t>
            </a:r>
            <a:r>
              <a:rPr lang="en-GB" sz="2600" dirty="0"/>
              <a:t> </a:t>
            </a:r>
            <a:r>
              <a:rPr lang="en-GB" sz="2600" dirty="0" err="1"/>
              <a:t>förverkas</a:t>
            </a:r>
            <a:endParaRPr lang="en-GB" sz="2600" dirty="0"/>
          </a:p>
          <a:p>
            <a:pPr algn="ctr"/>
            <a:r>
              <a:rPr lang="en-GB" sz="2600" dirty="0">
                <a:sym typeface="Wingdings" panose="05000000000000000000" pitchFamily="2" charset="2"/>
              </a:rPr>
              <a:t> det </a:t>
            </a:r>
            <a:r>
              <a:rPr lang="en-GB" sz="2600" dirty="0" err="1">
                <a:sym typeface="Wingdings" panose="05000000000000000000" pitchFamily="2" charset="2"/>
              </a:rPr>
              <a:t>krävs</a:t>
            </a:r>
            <a:r>
              <a:rPr lang="en-GB" sz="2600" dirty="0">
                <a:sym typeface="Wingdings" panose="05000000000000000000" pitchFamily="2" charset="2"/>
              </a:rPr>
              <a:t> </a:t>
            </a:r>
            <a:r>
              <a:rPr lang="en-GB" sz="2600" dirty="0" err="1">
                <a:sym typeface="Wingdings" panose="05000000000000000000" pitchFamily="2" charset="2"/>
              </a:rPr>
              <a:t>inte</a:t>
            </a:r>
            <a:r>
              <a:rPr lang="en-GB" sz="2600" dirty="0">
                <a:sym typeface="Wingdings" panose="05000000000000000000" pitchFamily="2" charset="2"/>
              </a:rPr>
              <a:t> </a:t>
            </a:r>
            <a:r>
              <a:rPr lang="en-GB" sz="2600" dirty="0" err="1">
                <a:sym typeface="Wingdings" panose="05000000000000000000" pitchFamily="2" charset="2"/>
              </a:rPr>
              <a:t>att</a:t>
            </a:r>
            <a:r>
              <a:rPr lang="en-GB" sz="2600" dirty="0">
                <a:sym typeface="Wingdings" panose="05000000000000000000" pitchFamily="2" charset="2"/>
              </a:rPr>
              <a:t> </a:t>
            </a:r>
            <a:r>
              <a:rPr lang="en-GB" sz="2600" dirty="0" err="1">
                <a:sym typeface="Wingdings" panose="05000000000000000000" pitchFamily="2" charset="2"/>
              </a:rPr>
              <a:t>egendomen</a:t>
            </a:r>
            <a:r>
              <a:rPr lang="en-GB" sz="2600" dirty="0">
                <a:sym typeface="Wingdings" panose="05000000000000000000" pitchFamily="2" charset="2"/>
              </a:rPr>
              <a:t> </a:t>
            </a:r>
            <a:r>
              <a:rPr lang="en-GB" sz="2600" dirty="0" err="1">
                <a:sym typeface="Wingdings" panose="05000000000000000000" pitchFamily="2" charset="2"/>
              </a:rPr>
              <a:t>kan</a:t>
            </a:r>
            <a:r>
              <a:rPr lang="en-GB" sz="2600" dirty="0">
                <a:sym typeface="Wingdings" panose="05000000000000000000" pitchFamily="2" charset="2"/>
              </a:rPr>
              <a:t>  </a:t>
            </a:r>
            <a:r>
              <a:rPr lang="en-GB" sz="2600" dirty="0" err="1">
                <a:sym typeface="Wingdings" panose="05000000000000000000" pitchFamily="2" charset="2"/>
              </a:rPr>
              <a:t>knytas</a:t>
            </a:r>
            <a:r>
              <a:rPr lang="en-GB" sz="2600" dirty="0">
                <a:sym typeface="Wingdings" panose="05000000000000000000" pitchFamily="2" charset="2"/>
              </a:rPr>
              <a:t> till </a:t>
            </a:r>
            <a:r>
              <a:rPr lang="en-GB" sz="2600" dirty="0" err="1">
                <a:sym typeface="Wingdings" panose="05000000000000000000" pitchFamily="2" charset="2"/>
              </a:rPr>
              <a:t>ett</a:t>
            </a:r>
            <a:r>
              <a:rPr lang="en-GB" sz="2600" dirty="0">
                <a:sym typeface="Wingdings" panose="05000000000000000000" pitchFamily="2" charset="2"/>
              </a:rPr>
              <a:t> </a:t>
            </a:r>
            <a:r>
              <a:rPr lang="en-GB" sz="2600" dirty="0" err="1">
                <a:sym typeface="Wingdings" panose="05000000000000000000" pitchFamily="2" charset="2"/>
              </a:rPr>
              <a:t>brott</a:t>
            </a:r>
            <a:r>
              <a:rPr lang="en-GB" sz="2600" dirty="0">
                <a:sym typeface="Wingdings" panose="05000000000000000000" pitchFamily="2" charset="2"/>
              </a:rPr>
              <a:t> (det </a:t>
            </a:r>
            <a:r>
              <a:rPr lang="en-GB" sz="2600" dirty="0" err="1">
                <a:sym typeface="Wingdings" panose="05000000000000000000" pitchFamily="2" charset="2"/>
              </a:rPr>
              <a:t>finns</a:t>
            </a:r>
            <a:r>
              <a:rPr lang="en-GB" sz="2600" dirty="0">
                <a:sym typeface="Wingdings" panose="05000000000000000000" pitchFamily="2" charset="2"/>
              </a:rPr>
              <a:t> </a:t>
            </a:r>
            <a:r>
              <a:rPr lang="en-GB" sz="2600" dirty="0" err="1">
                <a:sym typeface="Wingdings" panose="05000000000000000000" pitchFamily="2" charset="2"/>
              </a:rPr>
              <a:t>ingen</a:t>
            </a:r>
            <a:r>
              <a:rPr lang="en-GB" sz="2600" dirty="0">
                <a:sym typeface="Wingdings" panose="05000000000000000000" pitchFamily="2" charset="2"/>
              </a:rPr>
              <a:t> ram)</a:t>
            </a:r>
            <a:endParaRPr lang="en-GB" sz="2600" dirty="0"/>
          </a:p>
        </p:txBody>
      </p:sp>
      <p:pic>
        <p:nvPicPr>
          <p:cNvPr id="17" name="Bild 16" descr="Identifierings hane med hel fyllning">
            <a:extLst>
              <a:ext uri="{FF2B5EF4-FFF2-40B4-BE49-F238E27FC236}">
                <a16:creationId xmlns:a16="http://schemas.microsoft.com/office/drawing/2014/main" id="{6A4A783F-C697-9C79-B057-F8225DFEAE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5920" y="3053975"/>
            <a:ext cx="573123" cy="573123"/>
          </a:xfrm>
          <a:prstGeom prst="rect">
            <a:avLst/>
          </a:prstGeom>
        </p:spPr>
      </p:pic>
      <p:pic>
        <p:nvPicPr>
          <p:cNvPr id="6" name="Bild 5" descr="Guldtackor kontur">
            <a:extLst>
              <a:ext uri="{FF2B5EF4-FFF2-40B4-BE49-F238E27FC236}">
                <a16:creationId xmlns:a16="http://schemas.microsoft.com/office/drawing/2014/main" id="{D786055B-3E27-86EE-FC2C-7FC665EEC1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751" y="1782440"/>
            <a:ext cx="914400" cy="914400"/>
          </a:xfrm>
          <a:prstGeom prst="rect">
            <a:avLst/>
          </a:prstGeom>
        </p:spPr>
      </p:pic>
      <p:pic>
        <p:nvPicPr>
          <p:cNvPr id="22" name="Bild 21" descr="Man med hel fyllning">
            <a:extLst>
              <a:ext uri="{FF2B5EF4-FFF2-40B4-BE49-F238E27FC236}">
                <a16:creationId xmlns:a16="http://schemas.microsoft.com/office/drawing/2014/main" id="{7240414B-21D6-0363-C8F6-A207459715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64672" y="2873812"/>
            <a:ext cx="914400" cy="914400"/>
          </a:xfrm>
          <a:prstGeom prst="rect">
            <a:avLst/>
          </a:prstGeom>
        </p:spPr>
      </p:pic>
    </p:spTree>
    <p:extLst>
      <p:ext uri="{BB962C8B-B14F-4D97-AF65-F5344CB8AC3E}">
        <p14:creationId xmlns:p14="http://schemas.microsoft.com/office/powerpoint/2010/main" val="16778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a:bodyPr>
          <a:lstStyle/>
          <a:p>
            <a:r>
              <a:rPr lang="sv-SE" dirty="0"/>
              <a:t>förverkande av brottsvinster</a:t>
            </a:r>
            <a:br>
              <a:rPr lang="sv-SE" dirty="0"/>
            </a:b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r>
              <a:rPr lang="sv-SE" sz="2600" dirty="0"/>
              <a:t>traditionellt förverkande</a:t>
            </a:r>
          </a:p>
        </p:txBody>
      </p:sp>
    </p:spTree>
    <p:extLst>
      <p:ext uri="{BB962C8B-B14F-4D97-AF65-F5344CB8AC3E}">
        <p14:creationId xmlns:p14="http://schemas.microsoft.com/office/powerpoint/2010/main" val="421255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67A7E-2ED2-B721-A582-A38AC1B3CCD8}"/>
              </a:ext>
            </a:extLst>
          </p:cNvPr>
          <p:cNvSpPr>
            <a:spLocks noGrp="1"/>
          </p:cNvSpPr>
          <p:nvPr>
            <p:ph type="title"/>
          </p:nvPr>
        </p:nvSpPr>
        <p:spPr/>
        <p:txBody>
          <a:bodyPr/>
          <a:lstStyle/>
          <a:p>
            <a:r>
              <a:rPr lang="sv-SE" dirty="0"/>
              <a:t>förverkande av brottsvinster</a:t>
            </a:r>
          </a:p>
        </p:txBody>
      </p:sp>
      <p:sp>
        <p:nvSpPr>
          <p:cNvPr id="3" name="Platshållare för innehåll 2">
            <a:extLst>
              <a:ext uri="{FF2B5EF4-FFF2-40B4-BE49-F238E27FC236}">
                <a16:creationId xmlns:a16="http://schemas.microsoft.com/office/drawing/2014/main" id="{4496708E-CF09-ECEB-8014-2B4D9F1D3CCC}"/>
              </a:ext>
            </a:extLst>
          </p:cNvPr>
          <p:cNvSpPr>
            <a:spLocks noGrp="1"/>
          </p:cNvSpPr>
          <p:nvPr>
            <p:ph idx="1"/>
          </p:nvPr>
        </p:nvSpPr>
        <p:spPr>
          <a:xfrm>
            <a:off x="913795" y="1732449"/>
            <a:ext cx="10353762" cy="4668351"/>
          </a:xfrm>
        </p:spPr>
        <p:txBody>
          <a:bodyPr>
            <a:normAutofit/>
          </a:bodyPr>
          <a:lstStyle/>
          <a:p>
            <a:pPr marL="0" lvl="1" indent="0">
              <a:buNone/>
            </a:pPr>
            <a:r>
              <a:rPr lang="en-GB" sz="2600" b="1" dirty="0"/>
              <a:t>3 §</a:t>
            </a:r>
            <a:r>
              <a:rPr lang="en-GB" sz="2600" dirty="0"/>
              <a:t> </a:t>
            </a:r>
            <a:r>
              <a:rPr lang="en-GB" sz="2600" dirty="0" err="1"/>
              <a:t>Vinster</a:t>
            </a:r>
            <a:r>
              <a:rPr lang="en-GB" sz="2600" dirty="0"/>
              <a:t> </a:t>
            </a:r>
            <a:r>
              <a:rPr lang="en-GB" sz="2600" dirty="0" err="1"/>
              <a:t>från</a:t>
            </a:r>
            <a:r>
              <a:rPr lang="en-GB" sz="2600" dirty="0"/>
              <a:t> </a:t>
            </a:r>
            <a:r>
              <a:rPr lang="en-GB" sz="2600" dirty="0" err="1"/>
              <a:t>ett</a:t>
            </a:r>
            <a:r>
              <a:rPr lang="en-GB" sz="2600" dirty="0"/>
              <a:t> </a:t>
            </a:r>
            <a:r>
              <a:rPr lang="en-GB" sz="2600" dirty="0" err="1"/>
              <a:t>brott</a:t>
            </a:r>
            <a:r>
              <a:rPr lang="en-GB" sz="2600" dirty="0"/>
              <a:t> ska </a:t>
            </a:r>
            <a:r>
              <a:rPr lang="en-GB" sz="2600" dirty="0" err="1"/>
              <a:t>förverkas</a:t>
            </a:r>
            <a:r>
              <a:rPr lang="en-GB" sz="2800" dirty="0"/>
              <a:t>….</a:t>
            </a:r>
          </a:p>
          <a:p>
            <a:pPr marL="450000" lvl="1" indent="0">
              <a:buNone/>
            </a:pPr>
            <a:endParaRPr lang="en-GB" sz="2800" dirty="0"/>
          </a:p>
          <a:p>
            <a:r>
              <a:rPr lang="en-GB" sz="2600" dirty="0" err="1"/>
              <a:t>begreppet</a:t>
            </a:r>
            <a:r>
              <a:rPr lang="en-GB" sz="2600" dirty="0"/>
              <a:t> </a:t>
            </a:r>
            <a:r>
              <a:rPr lang="en-GB" sz="2600" dirty="0" err="1"/>
              <a:t>inrymmer</a:t>
            </a:r>
            <a:r>
              <a:rPr lang="en-GB" sz="2600" dirty="0"/>
              <a:t> </a:t>
            </a:r>
            <a:r>
              <a:rPr lang="en-GB" sz="2600" dirty="0" err="1"/>
              <a:t>följande</a:t>
            </a:r>
            <a:r>
              <a:rPr lang="en-GB" sz="2600" dirty="0"/>
              <a:t> </a:t>
            </a:r>
            <a:r>
              <a:rPr lang="en-GB" sz="2600" dirty="0" err="1"/>
              <a:t>begrepp</a:t>
            </a:r>
            <a:r>
              <a:rPr lang="en-GB" sz="2600" dirty="0"/>
              <a:t> </a:t>
            </a:r>
            <a:r>
              <a:rPr lang="en-GB" sz="2600" dirty="0" err="1"/>
              <a:t>i</a:t>
            </a:r>
            <a:r>
              <a:rPr lang="en-GB" sz="2600" dirty="0"/>
              <a:t> </a:t>
            </a:r>
            <a:r>
              <a:rPr lang="en-GB" sz="2600" dirty="0" err="1"/>
              <a:t>hittillsvarande</a:t>
            </a:r>
            <a:r>
              <a:rPr lang="en-GB" sz="2600" dirty="0"/>
              <a:t> </a:t>
            </a:r>
            <a:r>
              <a:rPr lang="en-GB" sz="2600" dirty="0" err="1"/>
              <a:t>lagstiftning</a:t>
            </a:r>
            <a:r>
              <a:rPr lang="en-GB" sz="2600" dirty="0"/>
              <a:t>:</a:t>
            </a:r>
          </a:p>
          <a:p>
            <a:pPr lvl="1"/>
            <a:r>
              <a:rPr lang="sv-SE" sz="2600" dirty="0"/>
              <a:t>utbyte av ett brott</a:t>
            </a:r>
          </a:p>
          <a:p>
            <a:pPr lvl="1"/>
            <a:r>
              <a:rPr lang="sv-SE" sz="2600" dirty="0"/>
              <a:t>egendom som har trätt i stället för utbyte (surrogat)</a:t>
            </a:r>
          </a:p>
          <a:p>
            <a:pPr lvl="1"/>
            <a:r>
              <a:rPr lang="sv-SE" sz="2600" dirty="0"/>
              <a:t>avkastning av utbyte</a:t>
            </a:r>
          </a:p>
          <a:p>
            <a:pPr lvl="1"/>
            <a:r>
              <a:rPr lang="sv-SE" sz="2600" dirty="0"/>
              <a:t>avkastning av det som har trätt i stället för utbyte</a:t>
            </a:r>
          </a:p>
          <a:p>
            <a:pPr lvl="1"/>
            <a:r>
              <a:rPr lang="sv-SE" sz="2600" dirty="0"/>
              <a:t>andra ekonomiska fördelar av ett brott</a:t>
            </a:r>
            <a:endParaRPr lang="en-GB" sz="2600" dirty="0"/>
          </a:p>
          <a:p>
            <a:pPr marL="450000" lvl="1" indent="0">
              <a:buNone/>
            </a:pPr>
            <a:endParaRPr lang="en-GB" sz="2800" dirty="0"/>
          </a:p>
          <a:p>
            <a:pPr marL="450000" lvl="1" indent="0">
              <a:buNone/>
            </a:pPr>
            <a:endParaRPr lang="sv-SE" sz="2800" dirty="0"/>
          </a:p>
        </p:txBody>
      </p:sp>
    </p:spTree>
    <p:extLst>
      <p:ext uri="{BB962C8B-B14F-4D97-AF65-F5344CB8AC3E}">
        <p14:creationId xmlns:p14="http://schemas.microsoft.com/office/powerpoint/2010/main" val="2623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67A7E-2ED2-B721-A582-A38AC1B3CCD8}"/>
              </a:ext>
            </a:extLst>
          </p:cNvPr>
          <p:cNvSpPr>
            <a:spLocks noGrp="1"/>
          </p:cNvSpPr>
          <p:nvPr>
            <p:ph type="title"/>
          </p:nvPr>
        </p:nvSpPr>
        <p:spPr/>
        <p:txBody>
          <a:bodyPr>
            <a:normAutofit/>
          </a:bodyPr>
          <a:lstStyle/>
          <a:p>
            <a:r>
              <a:rPr lang="sv-SE" dirty="0"/>
              <a:t>förverkande av brottsvinster</a:t>
            </a:r>
          </a:p>
        </p:txBody>
      </p:sp>
      <p:sp>
        <p:nvSpPr>
          <p:cNvPr id="3" name="Platshållare för innehåll 2">
            <a:extLst>
              <a:ext uri="{FF2B5EF4-FFF2-40B4-BE49-F238E27FC236}">
                <a16:creationId xmlns:a16="http://schemas.microsoft.com/office/drawing/2014/main" id="{4496708E-CF09-ECEB-8014-2B4D9F1D3CCC}"/>
              </a:ext>
            </a:extLst>
          </p:cNvPr>
          <p:cNvSpPr>
            <a:spLocks noGrp="1"/>
          </p:cNvSpPr>
          <p:nvPr>
            <p:ph idx="1"/>
          </p:nvPr>
        </p:nvSpPr>
        <p:spPr>
          <a:xfrm>
            <a:off x="913795" y="1732449"/>
            <a:ext cx="10353762" cy="4668351"/>
          </a:xfrm>
        </p:spPr>
        <p:txBody>
          <a:bodyPr>
            <a:normAutofit/>
          </a:bodyPr>
          <a:lstStyle/>
          <a:p>
            <a:pPr marL="450000" lvl="1" indent="0">
              <a:buNone/>
            </a:pPr>
            <a:endParaRPr lang="sv-SE" sz="2800" dirty="0"/>
          </a:p>
          <a:p>
            <a:pPr marL="450000" lvl="1" indent="0">
              <a:buNone/>
            </a:pPr>
            <a:r>
              <a:rPr lang="en-GB" sz="2800" b="1" dirty="0"/>
              <a:t>3 §</a:t>
            </a:r>
            <a:r>
              <a:rPr lang="en-GB" sz="2800" dirty="0"/>
              <a:t> ….</a:t>
            </a:r>
            <a:r>
              <a:rPr lang="sv-SE" sz="2800" dirty="0"/>
              <a:t> Detsamma gäller egendom som någon har tagit emot som ersättning för kostnader i samband med ett brott, om mottagandet utgör brott (förverkande av kostnadsersättning). I stället för egendom som utgör kostnadsersättning får dess värde förverkas.</a:t>
            </a:r>
            <a:endParaRPr lang="en-GB" sz="2800" dirty="0"/>
          </a:p>
          <a:p>
            <a:pPr marL="450000" lvl="1" indent="0">
              <a:buNone/>
            </a:pPr>
            <a:endParaRPr lang="sv-SE" sz="2800" dirty="0"/>
          </a:p>
        </p:txBody>
      </p:sp>
    </p:spTree>
    <p:extLst>
      <p:ext uri="{BB962C8B-B14F-4D97-AF65-F5344CB8AC3E}">
        <p14:creationId xmlns:p14="http://schemas.microsoft.com/office/powerpoint/2010/main" val="187145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B2D5A-BC29-F9AF-C2C4-80E70152EC25}"/>
              </a:ext>
            </a:extLst>
          </p:cNvPr>
          <p:cNvSpPr>
            <a:spLocks noGrp="1"/>
          </p:cNvSpPr>
          <p:nvPr>
            <p:ph type="title"/>
          </p:nvPr>
        </p:nvSpPr>
        <p:spPr>
          <a:xfrm>
            <a:off x="913795" y="285144"/>
            <a:ext cx="10353762" cy="970450"/>
          </a:xfrm>
        </p:spPr>
        <p:txBody>
          <a:bodyPr>
            <a:normAutofit fontScale="90000"/>
          </a:bodyPr>
          <a:lstStyle/>
          <a:p>
            <a:r>
              <a:rPr lang="sv-SE" dirty="0"/>
              <a:t>förverkande som rättsverkan av brott och självständig sanktion</a:t>
            </a:r>
          </a:p>
        </p:txBody>
      </p:sp>
      <p:sp>
        <p:nvSpPr>
          <p:cNvPr id="3" name="Platshållare för innehåll 2">
            <a:extLst>
              <a:ext uri="{FF2B5EF4-FFF2-40B4-BE49-F238E27FC236}">
                <a16:creationId xmlns:a16="http://schemas.microsoft.com/office/drawing/2014/main" id="{2B53603E-818D-F4FE-7517-E94FDEAD40D0}"/>
              </a:ext>
            </a:extLst>
          </p:cNvPr>
          <p:cNvSpPr>
            <a:spLocks noGrp="1"/>
          </p:cNvSpPr>
          <p:nvPr>
            <p:ph idx="1"/>
          </p:nvPr>
        </p:nvSpPr>
        <p:spPr>
          <a:xfrm>
            <a:off x="833584" y="1255594"/>
            <a:ext cx="10925279" cy="4992806"/>
          </a:xfrm>
        </p:spPr>
        <p:txBody>
          <a:bodyPr>
            <a:noAutofit/>
          </a:bodyPr>
          <a:lstStyle/>
          <a:p>
            <a:endParaRPr lang="sv-SE" dirty="0"/>
          </a:p>
          <a:p>
            <a:r>
              <a:rPr lang="sv-SE" sz="2600" dirty="0"/>
              <a:t>förverkande som särskild rättsverkan av brott </a:t>
            </a:r>
            <a:br>
              <a:rPr lang="sv-SE" sz="2600" dirty="0"/>
            </a:br>
            <a:r>
              <a:rPr lang="sv-SE" sz="2600" dirty="0"/>
              <a:t>(egendomen kopplad till brottet eller brottet förutsättning för förverkande)</a:t>
            </a:r>
          </a:p>
          <a:p>
            <a:pPr lvl="1"/>
            <a:r>
              <a:rPr lang="sv-SE" sz="2600" dirty="0"/>
              <a:t>eget brott</a:t>
            </a:r>
          </a:p>
          <a:p>
            <a:pPr lvl="1"/>
            <a:r>
              <a:rPr lang="sv-SE" sz="2600" dirty="0"/>
              <a:t>annans brott</a:t>
            </a:r>
          </a:p>
          <a:p>
            <a:pPr lvl="1"/>
            <a:endParaRPr lang="sv-SE" sz="2600" dirty="0"/>
          </a:p>
          <a:p>
            <a:r>
              <a:rPr lang="sv-SE" sz="2600" dirty="0"/>
              <a:t>förverkande utan direkt koppling till brott (jfr självständigt förverkande och förverkande av brottsverktyg)</a:t>
            </a:r>
          </a:p>
          <a:p>
            <a:endParaRPr lang="sv-SE" sz="2600" dirty="0"/>
          </a:p>
          <a:p>
            <a:r>
              <a:rPr lang="sv-SE" sz="2600" dirty="0"/>
              <a:t>(kan också skäras annorlunda: jfr lagtexten)</a:t>
            </a:r>
          </a:p>
          <a:p>
            <a:pPr marL="450000" lvl="1" indent="0">
              <a:buNone/>
            </a:pPr>
            <a:endParaRPr lang="sv-SE" sz="2400" dirty="0"/>
          </a:p>
        </p:txBody>
      </p:sp>
    </p:spTree>
    <p:extLst>
      <p:ext uri="{BB962C8B-B14F-4D97-AF65-F5344CB8AC3E}">
        <p14:creationId xmlns:p14="http://schemas.microsoft.com/office/powerpoint/2010/main" val="35420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67A7E-2ED2-B721-A582-A38AC1B3CCD8}"/>
              </a:ext>
            </a:extLst>
          </p:cNvPr>
          <p:cNvSpPr>
            <a:spLocks noGrp="1"/>
          </p:cNvSpPr>
          <p:nvPr>
            <p:ph type="title"/>
          </p:nvPr>
        </p:nvSpPr>
        <p:spPr/>
        <p:txBody>
          <a:bodyPr/>
          <a:lstStyle/>
          <a:p>
            <a:r>
              <a:rPr lang="sv-SE" dirty="0"/>
              <a:t>förverkande av brottsvinster</a:t>
            </a:r>
          </a:p>
        </p:txBody>
      </p:sp>
      <p:sp>
        <p:nvSpPr>
          <p:cNvPr id="3" name="Platshållare för innehåll 2">
            <a:extLst>
              <a:ext uri="{FF2B5EF4-FFF2-40B4-BE49-F238E27FC236}">
                <a16:creationId xmlns:a16="http://schemas.microsoft.com/office/drawing/2014/main" id="{4496708E-CF09-ECEB-8014-2B4D9F1D3CCC}"/>
              </a:ext>
            </a:extLst>
          </p:cNvPr>
          <p:cNvSpPr>
            <a:spLocks noGrp="1"/>
          </p:cNvSpPr>
          <p:nvPr>
            <p:ph idx="1"/>
          </p:nvPr>
        </p:nvSpPr>
        <p:spPr>
          <a:xfrm>
            <a:off x="913794" y="1732449"/>
            <a:ext cx="10960153" cy="4515951"/>
          </a:xfrm>
        </p:spPr>
        <p:txBody>
          <a:bodyPr>
            <a:normAutofit/>
          </a:bodyPr>
          <a:lstStyle/>
          <a:p>
            <a:r>
              <a:rPr lang="sv-SE" sz="2800" dirty="0"/>
              <a:t>förverkande av brottsvinster förutsätter som utgångspunkt att det med det sedvanliga beviskravet i brottmål är bevisat </a:t>
            </a:r>
          </a:p>
          <a:p>
            <a:pPr marL="36900" indent="0">
              <a:buNone/>
            </a:pPr>
            <a:r>
              <a:rPr lang="sv-SE" sz="2800" dirty="0"/>
              <a:t>	– att någon har begått ett brott (men det krävs inte att någon döms)</a:t>
            </a:r>
          </a:p>
          <a:p>
            <a:pPr marL="36900" indent="0">
              <a:buNone/>
            </a:pPr>
            <a:r>
              <a:rPr lang="sv-SE" sz="2800" dirty="0"/>
              <a:t>	– att detta har gett upphov till en vinst, och</a:t>
            </a:r>
          </a:p>
          <a:p>
            <a:pPr marL="36900" indent="0">
              <a:buNone/>
            </a:pPr>
            <a:r>
              <a:rPr lang="sv-SE" sz="2800" dirty="0"/>
              <a:t>	– att vinsten har uppkommit hos förverkandesvaranden (se prop. 		s. 416)</a:t>
            </a:r>
          </a:p>
          <a:p>
            <a:r>
              <a:rPr lang="sv-SE" sz="2800" dirty="0"/>
              <a:t>abstrakt vinst – viss egendom behöver inte påträffas, uppskattning får ske (se 36 kap. 18 §)</a:t>
            </a:r>
            <a:endParaRPr lang="sv-SE" sz="2600" dirty="0"/>
          </a:p>
        </p:txBody>
      </p:sp>
    </p:spTree>
    <p:extLst>
      <p:ext uri="{BB962C8B-B14F-4D97-AF65-F5344CB8AC3E}">
        <p14:creationId xmlns:p14="http://schemas.microsoft.com/office/powerpoint/2010/main" val="840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67A7E-2ED2-B721-A582-A38AC1B3CCD8}"/>
              </a:ext>
            </a:extLst>
          </p:cNvPr>
          <p:cNvSpPr>
            <a:spLocks noGrp="1"/>
          </p:cNvSpPr>
          <p:nvPr>
            <p:ph type="title"/>
          </p:nvPr>
        </p:nvSpPr>
        <p:spPr/>
        <p:txBody>
          <a:bodyPr/>
          <a:lstStyle/>
          <a:p>
            <a:r>
              <a:rPr lang="sv-SE" dirty="0"/>
              <a:t>från vem kan brottsvinstförverkande ske?</a:t>
            </a:r>
          </a:p>
        </p:txBody>
      </p:sp>
      <p:sp>
        <p:nvSpPr>
          <p:cNvPr id="3" name="Platshållare för innehåll 2">
            <a:extLst>
              <a:ext uri="{FF2B5EF4-FFF2-40B4-BE49-F238E27FC236}">
                <a16:creationId xmlns:a16="http://schemas.microsoft.com/office/drawing/2014/main" id="{4496708E-CF09-ECEB-8014-2B4D9F1D3CCC}"/>
              </a:ext>
            </a:extLst>
          </p:cNvPr>
          <p:cNvSpPr>
            <a:spLocks noGrp="1"/>
          </p:cNvSpPr>
          <p:nvPr>
            <p:ph idx="1"/>
          </p:nvPr>
        </p:nvSpPr>
        <p:spPr>
          <a:xfrm>
            <a:off x="913795" y="1732449"/>
            <a:ext cx="10353762" cy="4668351"/>
          </a:xfrm>
        </p:spPr>
        <p:txBody>
          <a:bodyPr>
            <a:normAutofit/>
          </a:bodyPr>
          <a:lstStyle/>
          <a:p>
            <a:pPr marL="36900" indent="0">
              <a:buNone/>
            </a:pPr>
            <a:r>
              <a:rPr lang="sv-SE" sz="2600" dirty="0"/>
              <a:t>4 §</a:t>
            </a:r>
          </a:p>
          <a:p>
            <a:r>
              <a:rPr lang="sv-SE" sz="2600" dirty="0"/>
              <a:t>brottsvinster kan förverkas </a:t>
            </a:r>
          </a:p>
          <a:p>
            <a:pPr marL="36900" indent="0">
              <a:buNone/>
            </a:pPr>
            <a:r>
              <a:rPr lang="sv-SE" sz="2600" dirty="0"/>
              <a:t>	– från den som gjort en vinst till följd av brottet,</a:t>
            </a:r>
          </a:p>
          <a:p>
            <a:pPr marL="36900" indent="0">
              <a:buNone/>
            </a:pPr>
            <a:r>
              <a:rPr lang="sv-SE" sz="2600" dirty="0"/>
              <a:t>	– från den som senare förvärvat egendomen (om skälig ersättning 	betalats förutsätts oaktsamhet)</a:t>
            </a:r>
          </a:p>
          <a:p>
            <a:pPr marL="36900" indent="0">
              <a:buNone/>
            </a:pPr>
            <a:r>
              <a:rPr lang="sv-SE" sz="2600" dirty="0"/>
              <a:t>	– om flera gjort vinst ska den som huvudregel beräknas var för sig 	(om ej särskilda skäl: framför allt vid juridiska personer)</a:t>
            </a:r>
          </a:p>
          <a:p>
            <a:r>
              <a:rPr lang="sv-SE" sz="2600" dirty="0"/>
              <a:t>kostnadsersättning får förverkas från den som har tagit emot eller från den som senare har fått ersättningen</a:t>
            </a:r>
          </a:p>
        </p:txBody>
      </p:sp>
    </p:spTree>
    <p:extLst>
      <p:ext uri="{BB962C8B-B14F-4D97-AF65-F5344CB8AC3E}">
        <p14:creationId xmlns:p14="http://schemas.microsoft.com/office/powerpoint/2010/main" val="31604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41C78-8996-CEFA-25B2-55175B1F2B69}"/>
              </a:ext>
            </a:extLst>
          </p:cNvPr>
          <p:cNvSpPr>
            <a:spLocks noGrp="1"/>
          </p:cNvSpPr>
          <p:nvPr>
            <p:ph type="title"/>
          </p:nvPr>
        </p:nvSpPr>
        <p:spPr/>
        <p:txBody>
          <a:bodyPr/>
          <a:lstStyle/>
          <a:p>
            <a:r>
              <a:rPr lang="sv-SE" dirty="0"/>
              <a:t>traditionellt sakförverkande</a:t>
            </a:r>
          </a:p>
        </p:txBody>
      </p:sp>
      <p:sp>
        <p:nvSpPr>
          <p:cNvPr id="3" name="Platshållare för innehåll 2">
            <a:extLst>
              <a:ext uri="{FF2B5EF4-FFF2-40B4-BE49-F238E27FC236}">
                <a16:creationId xmlns:a16="http://schemas.microsoft.com/office/drawing/2014/main" id="{548A6E5C-5075-38FB-8E17-3794B5539C4A}"/>
              </a:ext>
            </a:extLst>
          </p:cNvPr>
          <p:cNvSpPr>
            <a:spLocks noGrp="1"/>
          </p:cNvSpPr>
          <p:nvPr>
            <p:ph idx="1"/>
          </p:nvPr>
        </p:nvSpPr>
        <p:spPr/>
        <p:txBody>
          <a:bodyPr>
            <a:normAutofit/>
          </a:bodyPr>
          <a:lstStyle/>
          <a:p>
            <a:r>
              <a:rPr lang="sv-SE" sz="2600" dirty="0"/>
              <a:t>brottsvinsten (pengarna från narkotikaförsäljningen eller fullständigt surrogat etc.) kan </a:t>
            </a:r>
            <a:r>
              <a:rPr lang="sv-SE" sz="2600" dirty="0" err="1"/>
              <a:t>sakförverkas</a:t>
            </a:r>
            <a:r>
              <a:rPr lang="sv-SE" sz="2600" dirty="0"/>
              <a:t> som hittills (jfr prop. 2023/24:144 s. 240, 416), men…</a:t>
            </a:r>
          </a:p>
        </p:txBody>
      </p:sp>
    </p:spTree>
    <p:extLst>
      <p:ext uri="{BB962C8B-B14F-4D97-AF65-F5344CB8AC3E}">
        <p14:creationId xmlns:p14="http://schemas.microsoft.com/office/powerpoint/2010/main" val="1588804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41C78-8996-CEFA-25B2-55175B1F2B69}"/>
              </a:ext>
            </a:extLst>
          </p:cNvPr>
          <p:cNvSpPr>
            <a:spLocks noGrp="1"/>
          </p:cNvSpPr>
          <p:nvPr>
            <p:ph type="title"/>
          </p:nvPr>
        </p:nvSpPr>
        <p:spPr/>
        <p:txBody>
          <a:bodyPr/>
          <a:lstStyle/>
          <a:p>
            <a:r>
              <a:rPr lang="sv-SE" dirty="0"/>
              <a:t>traditionellt värdeförverkande</a:t>
            </a:r>
          </a:p>
        </p:txBody>
      </p:sp>
      <p:sp>
        <p:nvSpPr>
          <p:cNvPr id="3" name="Platshållare för innehåll 2">
            <a:extLst>
              <a:ext uri="{FF2B5EF4-FFF2-40B4-BE49-F238E27FC236}">
                <a16:creationId xmlns:a16="http://schemas.microsoft.com/office/drawing/2014/main" id="{548A6E5C-5075-38FB-8E17-3794B5539C4A}"/>
              </a:ext>
            </a:extLst>
          </p:cNvPr>
          <p:cNvSpPr>
            <a:spLocks noGrp="1"/>
          </p:cNvSpPr>
          <p:nvPr>
            <p:ph idx="1"/>
          </p:nvPr>
        </p:nvSpPr>
        <p:spPr/>
        <p:txBody>
          <a:bodyPr>
            <a:normAutofit/>
          </a:bodyPr>
          <a:lstStyle/>
          <a:p>
            <a:r>
              <a:rPr lang="sv-SE" sz="2600" dirty="0"/>
              <a:t>… när brottsvinsten inte finns i behåll eller inte manifesteras i viss egendom kan värdeförverkande användas (jfr prop. 2023/24:144 s. 240)</a:t>
            </a:r>
          </a:p>
        </p:txBody>
      </p:sp>
    </p:spTree>
    <p:extLst>
      <p:ext uri="{BB962C8B-B14F-4D97-AF65-F5344CB8AC3E}">
        <p14:creationId xmlns:p14="http://schemas.microsoft.com/office/powerpoint/2010/main" val="546516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67A7E-2ED2-B721-A582-A38AC1B3CCD8}"/>
              </a:ext>
            </a:extLst>
          </p:cNvPr>
          <p:cNvSpPr>
            <a:spLocks noGrp="1"/>
          </p:cNvSpPr>
          <p:nvPr>
            <p:ph type="title"/>
          </p:nvPr>
        </p:nvSpPr>
        <p:spPr/>
        <p:txBody>
          <a:bodyPr>
            <a:normAutofit fontScale="90000"/>
          </a:bodyPr>
          <a:lstStyle/>
          <a:p>
            <a:r>
              <a:rPr lang="sv-SE" dirty="0" err="1"/>
              <a:t>fullgörelseförverkande</a:t>
            </a:r>
            <a:r>
              <a:rPr lang="sv-SE" dirty="0"/>
              <a:t> (värdeförverkande + verkställighet genom sakförverkande)</a:t>
            </a:r>
          </a:p>
        </p:txBody>
      </p:sp>
      <p:sp>
        <p:nvSpPr>
          <p:cNvPr id="3" name="Platshållare för innehåll 2">
            <a:extLst>
              <a:ext uri="{FF2B5EF4-FFF2-40B4-BE49-F238E27FC236}">
                <a16:creationId xmlns:a16="http://schemas.microsoft.com/office/drawing/2014/main" id="{4496708E-CF09-ECEB-8014-2B4D9F1D3CCC}"/>
              </a:ext>
            </a:extLst>
          </p:cNvPr>
          <p:cNvSpPr>
            <a:spLocks noGrp="1"/>
          </p:cNvSpPr>
          <p:nvPr>
            <p:ph idx="1"/>
          </p:nvPr>
        </p:nvSpPr>
        <p:spPr>
          <a:xfrm>
            <a:off x="913795" y="1732449"/>
            <a:ext cx="10716230" cy="4925526"/>
          </a:xfrm>
        </p:spPr>
        <p:txBody>
          <a:bodyPr>
            <a:normAutofit lnSpcReduction="10000"/>
          </a:bodyPr>
          <a:lstStyle/>
          <a:p>
            <a:pPr marL="36900" indent="0">
              <a:buNone/>
            </a:pPr>
            <a:r>
              <a:rPr lang="sv-SE" sz="2800" dirty="0"/>
              <a:t>36 kap. 8 §</a:t>
            </a:r>
          </a:p>
          <a:p>
            <a:r>
              <a:rPr lang="sv-SE" sz="2800" dirty="0"/>
              <a:t>annan egendom än brottsvinsten får förverkas</a:t>
            </a:r>
          </a:p>
          <a:p>
            <a:pPr marL="450000" lvl="1" indent="0">
              <a:buNone/>
            </a:pPr>
            <a:r>
              <a:rPr lang="sv-SE" sz="2800" dirty="0"/>
              <a:t>– om egendomen skulle kunna utmätas utan att det strider mot 5 kap. utsökningsbalken</a:t>
            </a:r>
          </a:p>
          <a:p>
            <a:pPr marL="450000" lvl="1" indent="0">
              <a:buNone/>
            </a:pPr>
            <a:r>
              <a:rPr lang="sv-SE" sz="2800" dirty="0"/>
              <a:t>– inget hinder att egendomen är mer värd än brottsvinsten, men ska användas med urskillning (jfr 4 kap. 3 § utsökningsbalken)</a:t>
            </a:r>
          </a:p>
          <a:p>
            <a:pPr marL="450000" lvl="1" indent="0">
              <a:buNone/>
            </a:pPr>
            <a:endParaRPr lang="sv-SE" sz="2600" dirty="0"/>
          </a:p>
          <a:p>
            <a:pPr marL="36900" indent="0">
              <a:buNone/>
            </a:pPr>
            <a:r>
              <a:rPr lang="sv-SE" sz="2800" dirty="0"/>
              <a:t>– förverkandet ska i grunden formuleras som en skyldighet att betala en förverkad brottsvinst; sedan kan sakförverkande användas för att verkställa denna betalningsskyldighet</a:t>
            </a:r>
          </a:p>
          <a:p>
            <a:pPr marL="36900" indent="0">
              <a:buNone/>
            </a:pPr>
            <a:endParaRPr lang="sv-SE" sz="2600" dirty="0"/>
          </a:p>
          <a:p>
            <a:pPr marL="450000" lvl="1" indent="0">
              <a:buNone/>
            </a:pPr>
            <a:endParaRPr lang="sv-SE" sz="2600" dirty="0"/>
          </a:p>
        </p:txBody>
      </p:sp>
    </p:spTree>
    <p:extLst>
      <p:ext uri="{BB962C8B-B14F-4D97-AF65-F5344CB8AC3E}">
        <p14:creationId xmlns:p14="http://schemas.microsoft.com/office/powerpoint/2010/main" val="9095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1569E-E2A4-3A33-6486-14473F3B493D}"/>
              </a:ext>
            </a:extLst>
          </p:cNvPr>
          <p:cNvSpPr>
            <a:spLocks noGrp="1"/>
          </p:cNvSpPr>
          <p:nvPr>
            <p:ph type="title"/>
          </p:nvPr>
        </p:nvSpPr>
        <p:spPr/>
        <p:txBody>
          <a:bodyPr>
            <a:normAutofit fontScale="90000"/>
          </a:bodyPr>
          <a:lstStyle/>
          <a:p>
            <a:r>
              <a:rPr lang="sv-SE" dirty="0" err="1"/>
              <a:t>fullgörelse</a:t>
            </a:r>
            <a:r>
              <a:rPr lang="sv-SE" dirty="0"/>
              <a:t> av en betalningsskyldighet om förverkande</a:t>
            </a:r>
            <a:endParaRPr lang="en-GB" dirty="0"/>
          </a:p>
        </p:txBody>
      </p:sp>
      <p:pic>
        <p:nvPicPr>
          <p:cNvPr id="4" name="Bild 3" descr="Man med hel fyllning">
            <a:extLst>
              <a:ext uri="{FF2B5EF4-FFF2-40B4-BE49-F238E27FC236}">
                <a16:creationId xmlns:a16="http://schemas.microsoft.com/office/drawing/2014/main" id="{E04C277D-99D9-FE53-D73B-10282C5651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7543" y="3348611"/>
            <a:ext cx="1543397" cy="1543397"/>
          </a:xfrm>
          <a:prstGeom prst="rect">
            <a:avLst/>
          </a:prstGeom>
        </p:spPr>
      </p:pic>
      <p:pic>
        <p:nvPicPr>
          <p:cNvPr id="5" name="Bild 4" descr="Mynt kontur">
            <a:extLst>
              <a:ext uri="{FF2B5EF4-FFF2-40B4-BE49-F238E27FC236}">
                <a16:creationId xmlns:a16="http://schemas.microsoft.com/office/drawing/2014/main" id="{23EDF82F-BE07-A784-4C08-021A9AF79D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5909" y="3348611"/>
            <a:ext cx="1813487" cy="1813487"/>
          </a:xfrm>
          <a:prstGeom prst="rect">
            <a:avLst/>
          </a:prstGeom>
        </p:spPr>
      </p:pic>
      <p:pic>
        <p:nvPicPr>
          <p:cNvPr id="6" name="Bild 5" descr="Stad med hel fyllning">
            <a:extLst>
              <a:ext uri="{FF2B5EF4-FFF2-40B4-BE49-F238E27FC236}">
                <a16:creationId xmlns:a16="http://schemas.microsoft.com/office/drawing/2014/main" id="{CFEB147E-C812-3ED1-C614-90602C4936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4085" y="2167934"/>
            <a:ext cx="1406264" cy="1406264"/>
          </a:xfrm>
          <a:prstGeom prst="rect">
            <a:avLst/>
          </a:prstGeom>
        </p:spPr>
      </p:pic>
      <p:pic>
        <p:nvPicPr>
          <p:cNvPr id="7" name="Bild 6" descr="Polis handjur med hel fyllning">
            <a:extLst>
              <a:ext uri="{FF2B5EF4-FFF2-40B4-BE49-F238E27FC236}">
                <a16:creationId xmlns:a16="http://schemas.microsoft.com/office/drawing/2014/main" id="{8B5C8D97-6934-5122-D96D-B2324825AE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7170" y="2201428"/>
            <a:ext cx="1406263" cy="1406263"/>
          </a:xfrm>
          <a:prstGeom prst="rect">
            <a:avLst/>
          </a:prstGeom>
        </p:spPr>
      </p:pic>
      <p:pic>
        <p:nvPicPr>
          <p:cNvPr id="8" name="Picture 12" descr="Henri Matisse | bildfabriken">
            <a:extLst>
              <a:ext uri="{FF2B5EF4-FFF2-40B4-BE49-F238E27FC236}">
                <a16:creationId xmlns:a16="http://schemas.microsoft.com/office/drawing/2014/main" id="{B6FD2272-9494-6189-3DBF-1C3A61F3EA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3433" y="4120310"/>
            <a:ext cx="1116435" cy="8668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546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1569E-E2A4-3A33-6486-14473F3B493D}"/>
              </a:ext>
            </a:extLst>
          </p:cNvPr>
          <p:cNvSpPr>
            <a:spLocks noGrp="1"/>
          </p:cNvSpPr>
          <p:nvPr>
            <p:ph type="title"/>
          </p:nvPr>
        </p:nvSpPr>
        <p:spPr/>
        <p:txBody>
          <a:bodyPr>
            <a:normAutofit fontScale="90000"/>
          </a:bodyPr>
          <a:lstStyle/>
          <a:p>
            <a:r>
              <a:rPr lang="sv-SE" dirty="0" err="1"/>
              <a:t>fullgörelse</a:t>
            </a:r>
            <a:r>
              <a:rPr lang="sv-SE" dirty="0"/>
              <a:t> av en betalningsskyldighet om förverkande</a:t>
            </a:r>
            <a:endParaRPr lang="en-GB" dirty="0"/>
          </a:p>
        </p:txBody>
      </p:sp>
      <p:sp>
        <p:nvSpPr>
          <p:cNvPr id="3" name="Platshållare för innehåll 2">
            <a:extLst>
              <a:ext uri="{FF2B5EF4-FFF2-40B4-BE49-F238E27FC236}">
                <a16:creationId xmlns:a16="http://schemas.microsoft.com/office/drawing/2014/main" id="{96D37BA2-E6E0-71D1-B3E8-0E3F294D1BEF}"/>
              </a:ext>
            </a:extLst>
          </p:cNvPr>
          <p:cNvSpPr>
            <a:spLocks noGrp="1"/>
          </p:cNvSpPr>
          <p:nvPr>
            <p:ph idx="1"/>
          </p:nvPr>
        </p:nvSpPr>
        <p:spPr/>
        <p:txBody>
          <a:bodyPr/>
          <a:lstStyle/>
          <a:p>
            <a:pPr marL="0" indent="0">
              <a:buNone/>
            </a:pPr>
            <a:endParaRPr lang="sv-SE" sz="2000" b="1" dirty="0"/>
          </a:p>
          <a:p>
            <a:pPr marL="0" indent="0">
              <a:buNone/>
            </a:pPr>
            <a:r>
              <a:rPr lang="sv-SE" sz="2600" b="1" dirty="0"/>
              <a:t>förverkande och beslag</a:t>
            </a:r>
            <a:r>
              <a:rPr lang="sv-SE" sz="2600" dirty="0"/>
              <a:t> </a:t>
            </a:r>
          </a:p>
          <a:p>
            <a:pPr marL="457200" indent="-457200">
              <a:buAutoNum type="arabicPeriod"/>
            </a:pPr>
            <a:r>
              <a:rPr lang="sv-SE" sz="2600" dirty="0"/>
              <a:t>A ska som förverkad brottsvinst till staten betala 100 000 kr. </a:t>
            </a:r>
          </a:p>
          <a:p>
            <a:pPr marL="457200" indent="-457200">
              <a:buAutoNum type="arabicPeriod"/>
            </a:pPr>
            <a:r>
              <a:rPr lang="sv-SE" sz="2600" dirty="0"/>
              <a:t>I beslag tagen tavla förverkas (beslagsnummer). Beslaget ska bestå.</a:t>
            </a:r>
          </a:p>
          <a:p>
            <a:pPr marL="457200" indent="-457200">
              <a:buAutoNum type="arabicPeriod"/>
            </a:pPr>
            <a:r>
              <a:rPr lang="sv-SE" sz="2600" dirty="0"/>
              <a:t>Vad som flyter in till staten till följd av beslutet i p. 2 ska tillgodoräknas A som betalning enligt punkten 1. Eventuellt överskott ska tillgodoräknas A. </a:t>
            </a:r>
            <a:endParaRPr lang="en-GB" sz="2600" dirty="0"/>
          </a:p>
          <a:p>
            <a:endParaRPr lang="en-GB" dirty="0"/>
          </a:p>
        </p:txBody>
      </p:sp>
    </p:spTree>
    <p:extLst>
      <p:ext uri="{BB962C8B-B14F-4D97-AF65-F5344CB8AC3E}">
        <p14:creationId xmlns:p14="http://schemas.microsoft.com/office/powerpoint/2010/main" val="237761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fontScale="90000"/>
          </a:bodyPr>
          <a:lstStyle/>
          <a:p>
            <a:r>
              <a:rPr lang="sv-SE" sz="6600" dirty="0"/>
              <a:t>självständigt förverkande</a:t>
            </a:r>
            <a:br>
              <a:rPr lang="sv-SE" dirty="0"/>
            </a:b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r>
              <a:rPr lang="sv-SE" sz="2600" dirty="0"/>
              <a:t>ett nytt sätt att förverka </a:t>
            </a:r>
            <a:br>
              <a:rPr lang="sv-SE" sz="2600" dirty="0"/>
            </a:br>
            <a:r>
              <a:rPr lang="sv-SE" sz="2600" dirty="0"/>
              <a:t>oförklarade tillgångar</a:t>
            </a:r>
          </a:p>
        </p:txBody>
      </p:sp>
    </p:spTree>
    <p:extLst>
      <p:ext uri="{BB962C8B-B14F-4D97-AF65-F5344CB8AC3E}">
        <p14:creationId xmlns:p14="http://schemas.microsoft.com/office/powerpoint/2010/main" val="1389998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a:xfrm>
            <a:off x="913795" y="409568"/>
            <a:ext cx="10353762" cy="970450"/>
          </a:xfrm>
        </p:spPr>
        <p:txBody>
          <a:bodyPr>
            <a:normAutofit/>
          </a:bodyPr>
          <a:lstStyle/>
          <a:p>
            <a:r>
              <a:rPr lang="sv-SE" dirty="0"/>
              <a:t>oförklarade tillgångar</a:t>
            </a:r>
            <a:endParaRPr lang="en-GB" dirty="0"/>
          </a:p>
        </p:txBody>
      </p:sp>
      <p:pic>
        <p:nvPicPr>
          <p:cNvPr id="4" name="Bild 3" descr="Tjuv med hel fyllning">
            <a:extLst>
              <a:ext uri="{FF2B5EF4-FFF2-40B4-BE49-F238E27FC236}">
                <a16:creationId xmlns:a16="http://schemas.microsoft.com/office/drawing/2014/main" id="{49DA1FA3-37C3-2DBC-1939-0AABDDB5E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12" y="3097693"/>
            <a:ext cx="914400" cy="914400"/>
          </a:xfrm>
          <a:prstGeom prst="rect">
            <a:avLst/>
          </a:prstGeom>
        </p:spPr>
      </p:pic>
      <p:pic>
        <p:nvPicPr>
          <p:cNvPr id="5" name="Picture 6" descr="Polisen - YouTube">
            <a:extLst>
              <a:ext uri="{FF2B5EF4-FFF2-40B4-BE49-F238E27FC236}">
                <a16:creationId xmlns:a16="http://schemas.microsoft.com/office/drawing/2014/main" id="{5FD8871B-C497-1857-8DB4-7CB72FEA285E}"/>
              </a:ext>
            </a:extLst>
          </p:cNvPr>
          <p:cNvPicPr>
            <a:picLocks noChangeAspect="1" noChangeArrowheads="1"/>
          </p:cNvPicPr>
          <p:nvPr/>
        </p:nvPicPr>
        <p:blipFill>
          <a:blip r:embed="rId5">
            <a:alphaModFix/>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3996" y="4813801"/>
            <a:ext cx="1099588" cy="1099588"/>
          </a:xfrm>
          <a:prstGeom prst="rect">
            <a:avLst/>
          </a:prstGeom>
          <a:noFill/>
          <a:extLst>
            <a:ext uri="{909E8E84-426E-40DD-AFC4-6F175D3DCCD1}">
              <a14:hiddenFill xmlns:a14="http://schemas.microsoft.com/office/drawing/2010/main">
                <a:solidFill>
                  <a:srgbClr val="FFFFFF"/>
                </a:solidFill>
              </a14:hiddenFill>
            </a:ext>
          </a:extLst>
        </p:spPr>
      </p:pic>
      <p:pic>
        <p:nvPicPr>
          <p:cNvPr id="6" name="Bild 5" descr="Cabriolet med hel fyllning">
            <a:extLst>
              <a:ext uri="{FF2B5EF4-FFF2-40B4-BE49-F238E27FC236}">
                <a16:creationId xmlns:a16="http://schemas.microsoft.com/office/drawing/2014/main" id="{CC76A3AC-EEBD-8DCC-3FE3-FE982529F0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2271" y="3247179"/>
            <a:ext cx="914400" cy="914400"/>
          </a:xfrm>
          <a:prstGeom prst="rect">
            <a:avLst/>
          </a:prstGeom>
        </p:spPr>
      </p:pic>
      <p:cxnSp>
        <p:nvCxnSpPr>
          <p:cNvPr id="7" name="Rak pilkoppling 6">
            <a:extLst>
              <a:ext uri="{FF2B5EF4-FFF2-40B4-BE49-F238E27FC236}">
                <a16:creationId xmlns:a16="http://schemas.microsoft.com/office/drawing/2014/main" id="{D4CDD4FA-8437-C857-26F3-AA8DF8E52A2F}"/>
              </a:ext>
            </a:extLst>
          </p:cNvPr>
          <p:cNvCxnSpPr>
            <a:cxnSpLocks/>
          </p:cNvCxnSpPr>
          <p:nvPr/>
        </p:nvCxnSpPr>
        <p:spPr>
          <a:xfrm flipH="1" flipV="1">
            <a:off x="1682601" y="4054920"/>
            <a:ext cx="532725" cy="51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ak pilkoppling 7">
            <a:extLst>
              <a:ext uri="{FF2B5EF4-FFF2-40B4-BE49-F238E27FC236}">
                <a16:creationId xmlns:a16="http://schemas.microsoft.com/office/drawing/2014/main" id="{661467AC-8125-D132-EC5B-3E3F87E71204}"/>
              </a:ext>
            </a:extLst>
          </p:cNvPr>
          <p:cNvCxnSpPr>
            <a:cxnSpLocks/>
          </p:cNvCxnSpPr>
          <p:nvPr/>
        </p:nvCxnSpPr>
        <p:spPr>
          <a:xfrm>
            <a:off x="1852505" y="3720884"/>
            <a:ext cx="1404501" cy="22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Bild 8" descr="Nyckel med hel fyllning">
            <a:extLst>
              <a:ext uri="{FF2B5EF4-FFF2-40B4-BE49-F238E27FC236}">
                <a16:creationId xmlns:a16="http://schemas.microsoft.com/office/drawing/2014/main" id="{4A7481DD-76A7-19FC-8CCC-F7B7790B37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0373" y="3085132"/>
            <a:ext cx="748763" cy="748763"/>
          </a:xfrm>
          <a:prstGeom prst="rect">
            <a:avLst/>
          </a:prstGeom>
        </p:spPr>
      </p:pic>
      <p:pic>
        <p:nvPicPr>
          <p:cNvPr id="10" name="Picture 6" descr="Polisen - YouTube">
            <a:extLst>
              <a:ext uri="{FF2B5EF4-FFF2-40B4-BE49-F238E27FC236}">
                <a16:creationId xmlns:a16="http://schemas.microsoft.com/office/drawing/2014/main" id="{68B848DD-0753-2406-7514-13B82A02FC0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2515" y="4825042"/>
            <a:ext cx="1099588" cy="1099588"/>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 10" descr="Man med hel fyllning">
            <a:extLst>
              <a:ext uri="{FF2B5EF4-FFF2-40B4-BE49-F238E27FC236}">
                <a16:creationId xmlns:a16="http://schemas.microsoft.com/office/drawing/2014/main" id="{83395CE3-A995-DFA7-3206-403282A0AB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36116" y="3115798"/>
            <a:ext cx="914400" cy="914400"/>
          </a:xfrm>
          <a:prstGeom prst="rect">
            <a:avLst/>
          </a:prstGeom>
        </p:spPr>
      </p:pic>
      <p:pic>
        <p:nvPicPr>
          <p:cNvPr id="12" name="Bild 11" descr="Cabriolet med hel fyllning">
            <a:extLst>
              <a:ext uri="{FF2B5EF4-FFF2-40B4-BE49-F238E27FC236}">
                <a16:creationId xmlns:a16="http://schemas.microsoft.com/office/drawing/2014/main" id="{989B174D-D737-2C2C-A27D-ED1F73C91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5105" y="3263684"/>
            <a:ext cx="914400" cy="914400"/>
          </a:xfrm>
          <a:prstGeom prst="rect">
            <a:avLst/>
          </a:prstGeom>
        </p:spPr>
      </p:pic>
      <p:cxnSp>
        <p:nvCxnSpPr>
          <p:cNvPr id="13" name="Rak pilkoppling 12">
            <a:extLst>
              <a:ext uri="{FF2B5EF4-FFF2-40B4-BE49-F238E27FC236}">
                <a16:creationId xmlns:a16="http://schemas.microsoft.com/office/drawing/2014/main" id="{3BE61D21-E730-A436-E8D3-C48B538533FD}"/>
              </a:ext>
            </a:extLst>
          </p:cNvPr>
          <p:cNvCxnSpPr>
            <a:cxnSpLocks/>
          </p:cNvCxnSpPr>
          <p:nvPr/>
        </p:nvCxnSpPr>
        <p:spPr>
          <a:xfrm flipV="1">
            <a:off x="8769539" y="3743325"/>
            <a:ext cx="4540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3ECDB662-B153-D3C2-8045-0B1F3F1C1F42}"/>
              </a:ext>
            </a:extLst>
          </p:cNvPr>
          <p:cNvSpPr txBox="1"/>
          <p:nvPr/>
        </p:nvSpPr>
        <p:spPr>
          <a:xfrm>
            <a:off x="904099" y="1518815"/>
            <a:ext cx="4269757" cy="1446550"/>
          </a:xfrm>
          <a:prstGeom prst="rect">
            <a:avLst/>
          </a:prstGeom>
          <a:noFill/>
        </p:spPr>
        <p:txBody>
          <a:bodyPr wrap="square" rtlCol="0">
            <a:spAutoFit/>
          </a:bodyPr>
          <a:lstStyle/>
          <a:p>
            <a:r>
              <a:rPr lang="sv-SE" sz="2200" b="1" dirty="0">
                <a:solidFill>
                  <a:schemeClr val="tx2"/>
                </a:solidFill>
                <a:latin typeface="+mj-lt"/>
              </a:rPr>
              <a:t>u</a:t>
            </a:r>
            <a:r>
              <a:rPr kumimoji="0" lang="sv-SE" sz="2200" b="1" i="0" u="none" strike="noStrike" kern="1200" cap="none" spc="0" normalizeH="0" baseline="0" noProof="0" dirty="0" err="1">
                <a:ln>
                  <a:noFill/>
                </a:ln>
                <a:solidFill>
                  <a:schemeClr val="tx2"/>
                </a:solidFill>
                <a:effectLst/>
                <a:uLnTx/>
                <a:uFillTx/>
                <a:latin typeface="+mj-lt"/>
              </a:rPr>
              <a:t>tvidgat</a:t>
            </a:r>
            <a:r>
              <a:rPr kumimoji="0" lang="sv-SE" sz="2200" b="1" i="0" u="none" strike="noStrike" kern="1200" cap="none" spc="0" normalizeH="0" baseline="0" noProof="0" dirty="0">
                <a:ln>
                  <a:noFill/>
                </a:ln>
                <a:solidFill>
                  <a:schemeClr val="tx2"/>
                </a:solidFill>
                <a:effectLst/>
                <a:uLnTx/>
                <a:uFillTx/>
                <a:latin typeface="+mj-lt"/>
              </a:rPr>
              <a:t> förverkande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200" dirty="0">
                <a:solidFill>
                  <a:schemeClr val="tx2"/>
                </a:solidFill>
                <a:latin typeface="+mj-lt"/>
              </a:rPr>
              <a:t>d</a:t>
            </a:r>
            <a:r>
              <a:rPr kumimoji="0" lang="sv-SE" sz="2200" b="0" i="0" u="none" strike="noStrike" kern="1200" cap="none" spc="0" normalizeH="0" baseline="0" noProof="0" dirty="0">
                <a:ln>
                  <a:noFill/>
                </a:ln>
                <a:solidFill>
                  <a:schemeClr val="tx2"/>
                </a:solidFill>
                <a:effectLst/>
                <a:uLnTx/>
                <a:uFillTx/>
                <a:latin typeface="+mj-lt"/>
              </a:rPr>
              <a:t>et förverkandeutlösande brottet </a:t>
            </a:r>
            <a:br>
              <a:rPr kumimoji="0" lang="sv-SE" sz="2200" b="0" i="0" u="none" strike="noStrike" kern="1200" cap="none" spc="0" normalizeH="0" baseline="0" noProof="0" dirty="0">
                <a:ln>
                  <a:noFill/>
                </a:ln>
                <a:solidFill>
                  <a:schemeClr val="tx2"/>
                </a:solidFill>
                <a:effectLst/>
                <a:uLnTx/>
                <a:uFillTx/>
                <a:latin typeface="+mj-lt"/>
              </a:rPr>
            </a:br>
            <a:r>
              <a:rPr kumimoji="0" lang="sv-SE" sz="2200" b="0" i="0" u="none" strike="noStrike" kern="1200" cap="none" spc="0" normalizeH="0" baseline="0" noProof="0" dirty="0">
                <a:ln>
                  <a:noFill/>
                </a:ln>
                <a:solidFill>
                  <a:schemeClr val="tx2"/>
                </a:solidFill>
                <a:effectLst/>
                <a:uLnTx/>
                <a:uFillTx/>
                <a:latin typeface="+mj-lt"/>
              </a:rPr>
              <a:t>– nyckel att förverka </a:t>
            </a:r>
            <a:r>
              <a:rPr kumimoji="0" lang="sv-SE" sz="2200" b="0" i="1" u="none" strike="noStrike" kern="1200" cap="none" spc="0" normalizeH="0" baseline="0" noProof="0" dirty="0">
                <a:ln>
                  <a:noFill/>
                </a:ln>
                <a:solidFill>
                  <a:schemeClr val="tx2"/>
                </a:solidFill>
                <a:effectLst/>
                <a:uLnTx/>
                <a:uFillTx/>
                <a:latin typeface="+mj-lt"/>
              </a:rPr>
              <a:t>tillgångar utan koppling till ett konkret brott</a:t>
            </a:r>
          </a:p>
        </p:txBody>
      </p:sp>
      <p:sp>
        <p:nvSpPr>
          <p:cNvPr id="15" name="textruta 14">
            <a:extLst>
              <a:ext uri="{FF2B5EF4-FFF2-40B4-BE49-F238E27FC236}">
                <a16:creationId xmlns:a16="http://schemas.microsoft.com/office/drawing/2014/main" id="{64A28163-97B9-BE08-1574-1C3C4BD89B56}"/>
              </a:ext>
            </a:extLst>
          </p:cNvPr>
          <p:cNvSpPr txBox="1"/>
          <p:nvPr/>
        </p:nvSpPr>
        <p:spPr>
          <a:xfrm>
            <a:off x="6377588" y="1505883"/>
            <a:ext cx="550961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b="1" dirty="0">
                <a:solidFill>
                  <a:schemeClr val="tx2"/>
                </a:solidFill>
                <a:latin typeface="+mj-lt"/>
              </a:rPr>
              <a:t>s</a:t>
            </a:r>
            <a:r>
              <a:rPr kumimoji="0" lang="sv-SE" sz="2200" b="1" i="0" u="none" strike="noStrike" kern="1200" cap="none" spc="0" normalizeH="0" baseline="0" noProof="0" dirty="0" err="1">
                <a:ln>
                  <a:noFill/>
                </a:ln>
                <a:solidFill>
                  <a:schemeClr val="tx2"/>
                </a:solidFill>
                <a:effectLst/>
                <a:uLnTx/>
                <a:uFillTx/>
                <a:latin typeface="+mj-lt"/>
              </a:rPr>
              <a:t>jälvständigt</a:t>
            </a:r>
            <a:r>
              <a:rPr kumimoji="0" lang="sv-SE" sz="2200" b="1" i="0" u="none" strike="noStrike" kern="1200" cap="none" spc="0" normalizeH="0" baseline="0" noProof="0" dirty="0">
                <a:ln>
                  <a:noFill/>
                </a:ln>
                <a:solidFill>
                  <a:schemeClr val="tx2"/>
                </a:solidFill>
                <a:effectLst/>
                <a:uLnTx/>
                <a:uFillTx/>
                <a:latin typeface="+mj-lt"/>
              </a:rPr>
              <a:t> förverkande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2200" dirty="0">
                <a:solidFill>
                  <a:schemeClr val="tx2"/>
                </a:solidFill>
                <a:latin typeface="+mj-lt"/>
              </a:rPr>
              <a:t>inget krav på ett förverkandeutlösande brott för att förverka tillgångar utan koppling till konkret brott</a:t>
            </a:r>
            <a:endParaRPr kumimoji="0" lang="sv-SE" sz="2200" b="0" i="0" u="none" strike="noStrike" kern="1200" cap="none" spc="0" normalizeH="0" baseline="0" noProof="0" dirty="0">
              <a:ln>
                <a:noFill/>
              </a:ln>
              <a:solidFill>
                <a:schemeClr val="tx2"/>
              </a:solidFill>
              <a:effectLst/>
              <a:uLnTx/>
              <a:uFillTx/>
              <a:latin typeface="+mj-lt"/>
            </a:endParaRPr>
          </a:p>
        </p:txBody>
      </p:sp>
      <p:cxnSp>
        <p:nvCxnSpPr>
          <p:cNvPr id="16" name="Rak pilkoppling 15">
            <a:extLst>
              <a:ext uri="{FF2B5EF4-FFF2-40B4-BE49-F238E27FC236}">
                <a16:creationId xmlns:a16="http://schemas.microsoft.com/office/drawing/2014/main" id="{20B46A31-E7A4-40B2-DDBB-EBC71ACE398A}"/>
              </a:ext>
            </a:extLst>
          </p:cNvPr>
          <p:cNvCxnSpPr>
            <a:cxnSpLocks/>
          </p:cNvCxnSpPr>
          <p:nvPr/>
        </p:nvCxnSpPr>
        <p:spPr>
          <a:xfrm flipV="1">
            <a:off x="8493316" y="4161579"/>
            <a:ext cx="0" cy="381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5E7DD01C-A604-0F69-597C-CBAA9B7532E7}"/>
              </a:ext>
            </a:extLst>
          </p:cNvPr>
          <p:cNvCxnSpPr>
            <a:cxnSpLocks/>
          </p:cNvCxnSpPr>
          <p:nvPr/>
        </p:nvCxnSpPr>
        <p:spPr>
          <a:xfrm flipH="1">
            <a:off x="2730200" y="3995240"/>
            <a:ext cx="579557" cy="5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EF394CFA-97C2-6052-8CF0-4B35C1053B45}"/>
              </a:ext>
            </a:extLst>
          </p:cNvPr>
          <p:cNvCxnSpPr>
            <a:cxnSpLocks/>
          </p:cNvCxnSpPr>
          <p:nvPr/>
        </p:nvCxnSpPr>
        <p:spPr>
          <a:xfrm flipH="1">
            <a:off x="9172021" y="3954270"/>
            <a:ext cx="579557" cy="5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9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sv-SE" dirty="0"/>
              <a:t>oförklarade tillgångar</a:t>
            </a:r>
            <a:endParaRPr lang="en-GB" dirty="0"/>
          </a:p>
        </p:txBody>
      </p:sp>
      <p:sp>
        <p:nvSpPr>
          <p:cNvPr id="4" name="Platshållare för innehåll 2">
            <a:extLst>
              <a:ext uri="{FF2B5EF4-FFF2-40B4-BE49-F238E27FC236}">
                <a16:creationId xmlns:a16="http://schemas.microsoft.com/office/drawing/2014/main" id="{5605FDF0-EC72-D923-709D-7594B8096A86}"/>
              </a:ext>
            </a:extLst>
          </p:cNvPr>
          <p:cNvSpPr>
            <a:spLocks noGrp="1"/>
          </p:cNvSpPr>
          <p:nvPr>
            <p:ph sz="half" idx="1"/>
          </p:nvPr>
        </p:nvSpPr>
        <p:spPr>
          <a:xfrm>
            <a:off x="622799" y="1893600"/>
            <a:ext cx="5306401" cy="4129200"/>
          </a:xfrm>
        </p:spPr>
        <p:txBody>
          <a:bodyPr>
            <a:normAutofit/>
          </a:bodyPr>
          <a:lstStyle/>
          <a:p>
            <a:pPr marL="0" indent="0">
              <a:buNone/>
            </a:pPr>
            <a:r>
              <a:rPr lang="sv-SE" sz="2600" b="1" dirty="0"/>
              <a:t>utvidgat förverkande</a:t>
            </a:r>
            <a:endParaRPr lang="sv-SE" sz="2600" b="1" u="sng" dirty="0"/>
          </a:p>
          <a:p>
            <a:pPr marL="0" indent="0">
              <a:buNone/>
            </a:pPr>
            <a:r>
              <a:rPr lang="sv-SE" sz="2600" dirty="0"/>
              <a:t>– förverkandeutlösande brott</a:t>
            </a:r>
            <a:r>
              <a:rPr lang="sv-SE" sz="2600" u="sng" dirty="0"/>
              <a:t> </a:t>
            </a:r>
          </a:p>
          <a:p>
            <a:pPr marL="0" indent="0">
              <a:buNone/>
            </a:pPr>
            <a:r>
              <a:rPr lang="sv-SE" sz="2600" dirty="0"/>
              <a:t>– egendomen </a:t>
            </a:r>
            <a:r>
              <a:rPr lang="sv-SE" sz="2600" i="1" dirty="0"/>
              <a:t>härrör från brottslig verksamhet</a:t>
            </a:r>
          </a:p>
        </p:txBody>
      </p:sp>
      <p:sp>
        <p:nvSpPr>
          <p:cNvPr id="3" name="Platshållare för innehåll 2">
            <a:extLst>
              <a:ext uri="{FF2B5EF4-FFF2-40B4-BE49-F238E27FC236}">
                <a16:creationId xmlns:a16="http://schemas.microsoft.com/office/drawing/2014/main" id="{320A0AAB-0371-AEB3-3C0E-29FAA1FD174D}"/>
              </a:ext>
            </a:extLst>
          </p:cNvPr>
          <p:cNvSpPr txBox="1">
            <a:spLocks/>
          </p:cNvSpPr>
          <p:nvPr/>
        </p:nvSpPr>
        <p:spPr>
          <a:xfrm>
            <a:off x="6090676" y="1893600"/>
            <a:ext cx="5306401" cy="41292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Font typeface="Wingdings 2" charset="2"/>
              <a:buNone/>
            </a:pPr>
            <a:r>
              <a:rPr lang="sv-SE" sz="2600" b="1" dirty="0"/>
              <a:t>självständigt förverkande</a:t>
            </a:r>
            <a:endParaRPr lang="sv-SE" sz="2600" b="1" u="sng" dirty="0"/>
          </a:p>
          <a:p>
            <a:pPr marL="0" indent="0">
              <a:buNone/>
            </a:pPr>
            <a:r>
              <a:rPr lang="sv-SE" sz="2600" dirty="0"/>
              <a:t>– egendomen härrör från brottslig verksamhet (enda materiella kravet)</a:t>
            </a:r>
            <a:r>
              <a:rPr lang="sv-SE" sz="2600" u="sng" dirty="0"/>
              <a:t> </a:t>
            </a:r>
          </a:p>
        </p:txBody>
      </p:sp>
    </p:spTree>
    <p:extLst>
      <p:ext uri="{BB962C8B-B14F-4D97-AF65-F5344CB8AC3E}">
        <p14:creationId xmlns:p14="http://schemas.microsoft.com/office/powerpoint/2010/main" val="37220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39AE5B-E6A1-CC72-B05F-1FEC042F2F05}"/>
              </a:ext>
            </a:extLst>
          </p:cNvPr>
          <p:cNvSpPr>
            <a:spLocks noGrp="1"/>
          </p:cNvSpPr>
          <p:nvPr>
            <p:ph type="title"/>
          </p:nvPr>
        </p:nvSpPr>
        <p:spPr/>
        <p:txBody>
          <a:bodyPr/>
          <a:lstStyle/>
          <a:p>
            <a:r>
              <a:rPr lang="en-GB" dirty="0" err="1"/>
              <a:t>förverkande</a:t>
            </a:r>
            <a:endParaRPr lang="en-GB" dirty="0"/>
          </a:p>
        </p:txBody>
      </p:sp>
      <p:sp>
        <p:nvSpPr>
          <p:cNvPr id="3" name="Platshållare för innehåll 2">
            <a:extLst>
              <a:ext uri="{FF2B5EF4-FFF2-40B4-BE49-F238E27FC236}">
                <a16:creationId xmlns:a16="http://schemas.microsoft.com/office/drawing/2014/main" id="{9A392CAF-69C3-B93C-EC49-0377A85A3FD9}"/>
              </a:ext>
            </a:extLst>
          </p:cNvPr>
          <p:cNvSpPr>
            <a:spLocks noGrp="1"/>
          </p:cNvSpPr>
          <p:nvPr>
            <p:ph idx="1"/>
          </p:nvPr>
        </p:nvSpPr>
        <p:spPr/>
        <p:txBody>
          <a:bodyPr/>
          <a:lstStyle/>
          <a:p>
            <a:r>
              <a:rPr lang="en-GB" sz="2600" dirty="0"/>
              <a:t>det </a:t>
            </a:r>
            <a:r>
              <a:rPr lang="en-GB" sz="2600" dirty="0" err="1"/>
              <a:t>som</a:t>
            </a:r>
            <a:r>
              <a:rPr lang="en-GB" sz="2600" dirty="0"/>
              <a:t> </a:t>
            </a:r>
            <a:r>
              <a:rPr lang="en-GB" sz="2600" dirty="0" err="1"/>
              <a:t>har</a:t>
            </a:r>
            <a:r>
              <a:rPr lang="en-GB" sz="2600" dirty="0"/>
              <a:t> </a:t>
            </a:r>
            <a:r>
              <a:rPr lang="en-GB" sz="2600" dirty="0" err="1"/>
              <a:t>förverkats</a:t>
            </a:r>
            <a:r>
              <a:rPr lang="en-GB" sz="2600" dirty="0"/>
              <a:t> </a:t>
            </a:r>
            <a:r>
              <a:rPr lang="en-GB" sz="2600" dirty="0" err="1"/>
              <a:t>tillfaller</a:t>
            </a:r>
            <a:r>
              <a:rPr lang="en-GB" sz="2600" dirty="0"/>
              <a:t> </a:t>
            </a:r>
            <a:r>
              <a:rPr lang="en-GB" sz="2600" dirty="0" err="1"/>
              <a:t>staten</a:t>
            </a:r>
            <a:endParaRPr lang="en-GB" sz="2600" dirty="0"/>
          </a:p>
          <a:p>
            <a:endParaRPr lang="en-GB" sz="2600" dirty="0"/>
          </a:p>
          <a:p>
            <a:r>
              <a:rPr lang="en-GB" sz="2600" dirty="0" err="1"/>
              <a:t>undantag</a:t>
            </a:r>
            <a:r>
              <a:rPr lang="en-GB" sz="2600" dirty="0"/>
              <a:t> </a:t>
            </a:r>
            <a:r>
              <a:rPr lang="en-GB" sz="2600" dirty="0" err="1"/>
              <a:t>finns</a:t>
            </a:r>
            <a:r>
              <a:rPr lang="en-GB" sz="2600" dirty="0"/>
              <a:t> (se 36 </a:t>
            </a:r>
            <a:r>
              <a:rPr lang="en-GB" sz="2600" dirty="0" err="1"/>
              <a:t>kap</a:t>
            </a:r>
            <a:r>
              <a:rPr lang="en-GB" sz="2600" dirty="0"/>
              <a:t>. 2 § </a:t>
            </a:r>
            <a:r>
              <a:rPr lang="en-GB" sz="2600" dirty="0" err="1"/>
              <a:t>BrB</a:t>
            </a:r>
            <a:r>
              <a:rPr lang="en-GB" sz="2600" dirty="0"/>
              <a:t> </a:t>
            </a:r>
            <a:r>
              <a:rPr lang="en-GB" sz="2600" dirty="0" err="1"/>
              <a:t>och</a:t>
            </a:r>
            <a:r>
              <a:rPr lang="en-GB" sz="2600" dirty="0"/>
              <a:t> </a:t>
            </a:r>
            <a:br>
              <a:rPr lang="en-GB" sz="2600" dirty="0"/>
            </a:br>
            <a:r>
              <a:rPr lang="en-GB" sz="2600" dirty="0"/>
              <a:t>48 § </a:t>
            </a:r>
            <a:r>
              <a:rPr lang="en-GB" sz="2600" dirty="0" err="1"/>
              <a:t>jaktlagen</a:t>
            </a:r>
            <a:r>
              <a:rPr lang="en-GB" sz="2600" dirty="0"/>
              <a:t> [1987:259])</a:t>
            </a:r>
          </a:p>
          <a:p>
            <a:endParaRPr lang="en-GB" sz="2600" dirty="0"/>
          </a:p>
          <a:p>
            <a:r>
              <a:rPr lang="en-GB" sz="2600" dirty="0"/>
              <a:t>se </a:t>
            </a:r>
            <a:r>
              <a:rPr lang="en-GB" sz="2600" dirty="0" err="1"/>
              <a:t>också</a:t>
            </a:r>
            <a:r>
              <a:rPr lang="en-GB" sz="2600" dirty="0"/>
              <a:t> 36 </a:t>
            </a:r>
            <a:r>
              <a:rPr lang="en-GB" sz="2600" dirty="0" err="1"/>
              <a:t>kap</a:t>
            </a:r>
            <a:r>
              <a:rPr lang="en-GB" sz="2600" dirty="0"/>
              <a:t>. 21 </a:t>
            </a:r>
            <a:r>
              <a:rPr lang="en-GB" sz="2600" dirty="0" err="1"/>
              <a:t>och</a:t>
            </a:r>
            <a:r>
              <a:rPr lang="en-GB" sz="2600" dirty="0"/>
              <a:t> 22 §§ (</a:t>
            </a:r>
            <a:r>
              <a:rPr lang="en-GB" sz="2600" dirty="0" err="1"/>
              <a:t>konkurrens</a:t>
            </a:r>
            <a:r>
              <a:rPr lang="en-GB" sz="2600" dirty="0"/>
              <a:t> </a:t>
            </a:r>
            <a:r>
              <a:rPr lang="en-GB" sz="2600" dirty="0" err="1"/>
              <a:t>mellan</a:t>
            </a:r>
            <a:r>
              <a:rPr lang="en-GB" sz="2600" dirty="0"/>
              <a:t> </a:t>
            </a:r>
            <a:r>
              <a:rPr lang="en-GB" sz="2600" dirty="0" err="1"/>
              <a:t>förverkande</a:t>
            </a:r>
            <a:r>
              <a:rPr lang="en-GB" sz="2600" dirty="0"/>
              <a:t> </a:t>
            </a:r>
            <a:r>
              <a:rPr lang="en-GB" sz="2600" dirty="0" err="1"/>
              <a:t>och</a:t>
            </a:r>
            <a:r>
              <a:rPr lang="en-GB" sz="2600" dirty="0"/>
              <a:t> </a:t>
            </a:r>
            <a:r>
              <a:rPr lang="en-GB" sz="2600" dirty="0" err="1"/>
              <a:t>anspråk</a:t>
            </a:r>
            <a:r>
              <a:rPr lang="en-GB" sz="2600" dirty="0"/>
              <a:t> </a:t>
            </a:r>
            <a:r>
              <a:rPr lang="en-GB" sz="2600" dirty="0" err="1"/>
              <a:t>på</a:t>
            </a:r>
            <a:r>
              <a:rPr lang="en-GB" sz="2600" dirty="0"/>
              <a:t> </a:t>
            </a:r>
            <a:r>
              <a:rPr lang="en-GB" sz="2600" dirty="0" err="1"/>
              <a:t>egendom</a:t>
            </a:r>
            <a:r>
              <a:rPr lang="en-GB" sz="2600" dirty="0"/>
              <a:t>)</a:t>
            </a:r>
          </a:p>
          <a:p>
            <a:endParaRPr lang="en-GB" dirty="0"/>
          </a:p>
        </p:txBody>
      </p:sp>
    </p:spTree>
    <p:extLst>
      <p:ext uri="{BB962C8B-B14F-4D97-AF65-F5344CB8AC3E}">
        <p14:creationId xmlns:p14="http://schemas.microsoft.com/office/powerpoint/2010/main" val="417776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sv-SE" dirty="0"/>
              <a:t>oförklarade tillgångar – beviskrav</a:t>
            </a:r>
            <a:endParaRPr lang="en-GB" dirty="0"/>
          </a:p>
        </p:txBody>
      </p:sp>
      <p:sp>
        <p:nvSpPr>
          <p:cNvPr id="6" name="Platshållare för innehåll 2">
            <a:extLst>
              <a:ext uri="{FF2B5EF4-FFF2-40B4-BE49-F238E27FC236}">
                <a16:creationId xmlns:a16="http://schemas.microsoft.com/office/drawing/2014/main" id="{4533DAEB-FC87-4807-E98E-3A8D862A7C7C}"/>
              </a:ext>
            </a:extLst>
          </p:cNvPr>
          <p:cNvSpPr>
            <a:spLocks noGrp="1"/>
          </p:cNvSpPr>
          <p:nvPr>
            <p:ph sz="half" idx="1"/>
          </p:nvPr>
        </p:nvSpPr>
        <p:spPr>
          <a:xfrm>
            <a:off x="622799" y="1893600"/>
            <a:ext cx="5473201" cy="4129200"/>
          </a:xfrm>
        </p:spPr>
        <p:txBody>
          <a:bodyPr>
            <a:normAutofit/>
          </a:bodyPr>
          <a:lstStyle/>
          <a:p>
            <a:pPr marL="0" indent="0">
              <a:buNone/>
            </a:pPr>
            <a:r>
              <a:rPr lang="sv-SE" sz="2600" b="1" dirty="0"/>
              <a:t>utvidgat förverkande</a:t>
            </a:r>
          </a:p>
          <a:p>
            <a:pPr marL="0" indent="0">
              <a:buNone/>
            </a:pPr>
            <a:r>
              <a:rPr lang="sv-SE" sz="2600" dirty="0"/>
              <a:t>– </a:t>
            </a:r>
            <a:r>
              <a:rPr lang="sv-SE" sz="2600" u="sng" dirty="0"/>
              <a:t>förverkandeutlösande brott </a:t>
            </a:r>
          </a:p>
          <a:p>
            <a:pPr marL="0" indent="0">
              <a:buNone/>
            </a:pPr>
            <a:r>
              <a:rPr lang="sv-SE" sz="2600" dirty="0"/>
              <a:t>– </a:t>
            </a:r>
            <a:r>
              <a:rPr lang="sv-SE" sz="2600" u="sng" dirty="0"/>
              <a:t>övervägande sannolikt</a:t>
            </a:r>
            <a:r>
              <a:rPr lang="sv-SE" sz="2600" dirty="0"/>
              <a:t> att egen-domen härrör från </a:t>
            </a:r>
            <a:r>
              <a:rPr lang="sv-SE" sz="2600" i="1" dirty="0"/>
              <a:t>brottslig verksamhet</a:t>
            </a:r>
          </a:p>
        </p:txBody>
      </p:sp>
      <p:sp>
        <p:nvSpPr>
          <p:cNvPr id="3" name="Platshållare för innehåll 2">
            <a:extLst>
              <a:ext uri="{FF2B5EF4-FFF2-40B4-BE49-F238E27FC236}">
                <a16:creationId xmlns:a16="http://schemas.microsoft.com/office/drawing/2014/main" id="{1A1F9EA6-574D-D194-FBF8-32BB147A9B73}"/>
              </a:ext>
            </a:extLst>
          </p:cNvPr>
          <p:cNvSpPr txBox="1">
            <a:spLocks/>
          </p:cNvSpPr>
          <p:nvPr/>
        </p:nvSpPr>
        <p:spPr>
          <a:xfrm>
            <a:off x="6425722" y="1893600"/>
            <a:ext cx="5473201" cy="41292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Font typeface="Wingdings 2" charset="2"/>
              <a:buNone/>
            </a:pPr>
            <a:r>
              <a:rPr lang="sv-SE" sz="2600" b="1" dirty="0"/>
              <a:t>självständigt förverkande</a:t>
            </a:r>
          </a:p>
          <a:p>
            <a:pPr marL="0" indent="0">
              <a:buFont typeface="Wingdings 2" charset="2"/>
              <a:buNone/>
            </a:pPr>
            <a:r>
              <a:rPr lang="sv-SE" sz="2600" u="sng" dirty="0"/>
              <a:t>Klart mera sannolikt</a:t>
            </a:r>
            <a:r>
              <a:rPr lang="sv-SE" sz="2600" dirty="0"/>
              <a:t> att egendomen härrör från </a:t>
            </a:r>
            <a:r>
              <a:rPr lang="sv-SE" sz="2600" i="1" dirty="0"/>
              <a:t>brottslig verksamhet </a:t>
            </a:r>
            <a:r>
              <a:rPr lang="sv-SE" sz="2600" u="sng" dirty="0"/>
              <a:t>än att så inte är fallet</a:t>
            </a:r>
          </a:p>
        </p:txBody>
      </p:sp>
    </p:spTree>
    <p:extLst>
      <p:ext uri="{BB962C8B-B14F-4D97-AF65-F5344CB8AC3E}">
        <p14:creationId xmlns:p14="http://schemas.microsoft.com/office/powerpoint/2010/main" val="26768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2BA2E-5E94-098D-8823-8CD676D16682}"/>
              </a:ext>
            </a:extLst>
          </p:cNvPr>
          <p:cNvSpPr>
            <a:spLocks noGrp="1"/>
          </p:cNvSpPr>
          <p:nvPr>
            <p:ph type="title"/>
          </p:nvPr>
        </p:nvSpPr>
        <p:spPr/>
        <p:txBody>
          <a:bodyPr/>
          <a:lstStyle/>
          <a:p>
            <a:r>
              <a:rPr lang="en-GB" dirty="0" err="1"/>
              <a:t>dalias</a:t>
            </a:r>
            <a:r>
              <a:rPr lang="en-GB" dirty="0"/>
              <a:t> </a:t>
            </a:r>
            <a:r>
              <a:rPr lang="en-GB" dirty="0" err="1"/>
              <a:t>leasingfirma</a:t>
            </a:r>
            <a:endParaRPr lang="en-GB" dirty="0"/>
          </a:p>
        </p:txBody>
      </p:sp>
      <p:pic>
        <p:nvPicPr>
          <p:cNvPr id="4" name="Bild 3" descr="Cabriolet med hel fyllning">
            <a:extLst>
              <a:ext uri="{FF2B5EF4-FFF2-40B4-BE49-F238E27FC236}">
                <a16:creationId xmlns:a16="http://schemas.microsoft.com/office/drawing/2014/main" id="{28CAF38C-99AC-B033-43BF-BA0B28E948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3346" y="2939526"/>
            <a:ext cx="2562113" cy="2562113"/>
          </a:xfrm>
          <a:prstGeom prst="rect">
            <a:avLst/>
          </a:prstGeom>
        </p:spPr>
      </p:pic>
      <p:pic>
        <p:nvPicPr>
          <p:cNvPr id="5" name="Bild 4" descr="Skrivplatta delvis kryssat kontur">
            <a:extLst>
              <a:ext uri="{FF2B5EF4-FFF2-40B4-BE49-F238E27FC236}">
                <a16:creationId xmlns:a16="http://schemas.microsoft.com/office/drawing/2014/main" id="{E7720612-E07A-3172-2E3A-1F14F4264A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545" y="2025126"/>
            <a:ext cx="914400" cy="914400"/>
          </a:xfrm>
          <a:prstGeom prst="rect">
            <a:avLst/>
          </a:prstGeom>
        </p:spPr>
      </p:pic>
      <p:pic>
        <p:nvPicPr>
          <p:cNvPr id="6" name="Bild 5" descr="Identifierings hane med hel fyllning">
            <a:extLst>
              <a:ext uri="{FF2B5EF4-FFF2-40B4-BE49-F238E27FC236}">
                <a16:creationId xmlns:a16="http://schemas.microsoft.com/office/drawing/2014/main" id="{8B646533-29B9-1A06-E0DF-C2F1F00284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1514" y="2297378"/>
            <a:ext cx="1549875" cy="1549875"/>
          </a:xfrm>
          <a:prstGeom prst="rect">
            <a:avLst/>
          </a:prstGeom>
        </p:spPr>
      </p:pic>
      <p:pic>
        <p:nvPicPr>
          <p:cNvPr id="7" name="Bild 6" descr="Pengar kontur">
            <a:extLst>
              <a:ext uri="{FF2B5EF4-FFF2-40B4-BE49-F238E27FC236}">
                <a16:creationId xmlns:a16="http://schemas.microsoft.com/office/drawing/2014/main" id="{057F6A15-5183-72C7-388A-5C2C9166FA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35824" y="2802683"/>
            <a:ext cx="914400" cy="914400"/>
          </a:xfrm>
          <a:prstGeom prst="rect">
            <a:avLst/>
          </a:prstGeom>
        </p:spPr>
      </p:pic>
    </p:spTree>
    <p:extLst>
      <p:ext uri="{BB962C8B-B14F-4D97-AF65-F5344CB8AC3E}">
        <p14:creationId xmlns:p14="http://schemas.microsoft.com/office/powerpoint/2010/main" val="33987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2BA2E-5E94-098D-8823-8CD676D16682}"/>
              </a:ext>
            </a:extLst>
          </p:cNvPr>
          <p:cNvSpPr>
            <a:spLocks noGrp="1"/>
          </p:cNvSpPr>
          <p:nvPr>
            <p:ph type="title"/>
          </p:nvPr>
        </p:nvSpPr>
        <p:spPr/>
        <p:txBody>
          <a:bodyPr/>
          <a:lstStyle/>
          <a:p>
            <a:r>
              <a:rPr lang="en-GB" dirty="0" err="1"/>
              <a:t>småbarnspappan</a:t>
            </a:r>
            <a:r>
              <a:rPr lang="en-GB" dirty="0"/>
              <a:t> i </a:t>
            </a:r>
            <a:r>
              <a:rPr lang="en-GB" dirty="0" err="1"/>
              <a:t>Ystad</a:t>
            </a:r>
            <a:endParaRPr lang="en-GB" dirty="0"/>
          </a:p>
        </p:txBody>
      </p:sp>
      <p:pic>
        <p:nvPicPr>
          <p:cNvPr id="4" name="Bild 3" descr="Bil med hel fyllning">
            <a:extLst>
              <a:ext uri="{FF2B5EF4-FFF2-40B4-BE49-F238E27FC236}">
                <a16:creationId xmlns:a16="http://schemas.microsoft.com/office/drawing/2014/main" id="{3A6056DB-2A38-08FA-B31B-C6B28671E8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3194" y="3290455"/>
            <a:ext cx="2424545" cy="2424545"/>
          </a:xfrm>
          <a:prstGeom prst="rect">
            <a:avLst/>
          </a:prstGeom>
        </p:spPr>
      </p:pic>
      <p:pic>
        <p:nvPicPr>
          <p:cNvPr id="6" name="Bild 5" descr="Pengar kontur">
            <a:extLst>
              <a:ext uri="{FF2B5EF4-FFF2-40B4-BE49-F238E27FC236}">
                <a16:creationId xmlns:a16="http://schemas.microsoft.com/office/drawing/2014/main" id="{A6CB8CA7-F86C-D6F6-BB2C-33999C4C0E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9298" y="2129656"/>
            <a:ext cx="1412338" cy="1412338"/>
          </a:xfrm>
          <a:prstGeom prst="rect">
            <a:avLst/>
          </a:prstGeom>
        </p:spPr>
      </p:pic>
      <p:pic>
        <p:nvPicPr>
          <p:cNvPr id="7" name="Bild 6" descr="Man med barnvagn med hel fyllning">
            <a:extLst>
              <a:ext uri="{FF2B5EF4-FFF2-40B4-BE49-F238E27FC236}">
                <a16:creationId xmlns:a16="http://schemas.microsoft.com/office/drawing/2014/main" id="{5267BB45-6571-EB6F-5BDB-1B03DB4918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98417" y="2835825"/>
            <a:ext cx="1412338" cy="1412338"/>
          </a:xfrm>
          <a:prstGeom prst="rect">
            <a:avLst/>
          </a:prstGeom>
        </p:spPr>
      </p:pic>
      <p:pic>
        <p:nvPicPr>
          <p:cNvPr id="1026" name="Picture 2">
            <a:extLst>
              <a:ext uri="{FF2B5EF4-FFF2-40B4-BE49-F238E27FC236}">
                <a16:creationId xmlns:a16="http://schemas.microsoft.com/office/drawing/2014/main" id="{759120C0-2CFE-67DF-D1C7-5421EF2175D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b="32959"/>
          <a:stretch/>
        </p:blipFill>
        <p:spPr bwMode="auto">
          <a:xfrm>
            <a:off x="8201599" y="2129656"/>
            <a:ext cx="2655519" cy="178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9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C4BA85-229A-5DB9-E0EB-0E98505C2A2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3D12F02-2663-8294-3591-B7EB6A9A494D}"/>
              </a:ext>
            </a:extLst>
          </p:cNvPr>
          <p:cNvSpPr>
            <a:spLocks noGrp="1"/>
          </p:cNvSpPr>
          <p:nvPr>
            <p:ph idx="1"/>
          </p:nvPr>
        </p:nvSpPr>
        <p:spPr/>
        <p:txBody>
          <a:bodyPr>
            <a:normAutofit/>
          </a:bodyPr>
          <a:lstStyle/>
          <a:p>
            <a:r>
              <a:rPr lang="sv-SE" sz="2600" dirty="0"/>
              <a:t>13 § innebär i teorin att det materiella äganderättskravet efterges vad gäller penningmedel (de kan förverkas hos någon som inte äger pengarna)</a:t>
            </a:r>
          </a:p>
          <a:p>
            <a:r>
              <a:rPr lang="sv-SE" sz="2600" dirty="0"/>
              <a:t>13 § innebär att man kan förverka pengar hos innehavaren men med verkan mot ägaren, vilket i praktiken innebär att man kan förverka medel ”från” någon annan än den som är föremål för talan (vilket man, om man vill, kan se som en processuell eftergift)</a:t>
            </a:r>
          </a:p>
        </p:txBody>
      </p:sp>
    </p:spTree>
    <p:extLst>
      <p:ext uri="{BB962C8B-B14F-4D97-AF65-F5344CB8AC3E}">
        <p14:creationId xmlns:p14="http://schemas.microsoft.com/office/powerpoint/2010/main" val="6802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B55B0A-950C-D326-F0E8-4426499A38CC}"/>
              </a:ext>
            </a:extLst>
          </p:cNvPr>
          <p:cNvSpPr>
            <a:spLocks noGrp="1"/>
          </p:cNvSpPr>
          <p:nvPr>
            <p:ph type="title"/>
          </p:nvPr>
        </p:nvSpPr>
        <p:spPr/>
        <p:txBody>
          <a:bodyPr/>
          <a:lstStyle/>
          <a:p>
            <a:r>
              <a:rPr lang="en-GB" dirty="0" err="1"/>
              <a:t>självständigt</a:t>
            </a:r>
            <a:r>
              <a:rPr lang="en-GB" dirty="0"/>
              <a:t> </a:t>
            </a:r>
            <a:r>
              <a:rPr lang="en-GB" dirty="0" err="1"/>
              <a:t>förverkande</a:t>
            </a:r>
            <a:endParaRPr lang="en-GB" dirty="0"/>
          </a:p>
        </p:txBody>
      </p:sp>
      <p:sp>
        <p:nvSpPr>
          <p:cNvPr id="3" name="Platshållare för innehåll 2">
            <a:extLst>
              <a:ext uri="{FF2B5EF4-FFF2-40B4-BE49-F238E27FC236}">
                <a16:creationId xmlns:a16="http://schemas.microsoft.com/office/drawing/2014/main" id="{ED702DF8-B1E5-7019-A444-C56CF6021CF1}"/>
              </a:ext>
            </a:extLst>
          </p:cNvPr>
          <p:cNvSpPr>
            <a:spLocks noGrp="1"/>
          </p:cNvSpPr>
          <p:nvPr>
            <p:ph idx="1"/>
          </p:nvPr>
        </p:nvSpPr>
        <p:spPr/>
        <p:txBody>
          <a:bodyPr/>
          <a:lstStyle/>
          <a:p>
            <a:pPr marL="0" indent="0">
              <a:buNone/>
            </a:pPr>
            <a:r>
              <a:rPr lang="en-GB" sz="2600" dirty="0"/>
              <a:t>– </a:t>
            </a:r>
            <a:r>
              <a:rPr lang="en-GB" sz="2600" dirty="0" err="1"/>
              <a:t>rättskraft</a:t>
            </a:r>
            <a:r>
              <a:rPr lang="en-GB" sz="2600" dirty="0"/>
              <a:t>?</a:t>
            </a:r>
          </a:p>
          <a:p>
            <a:pPr marL="0" indent="0">
              <a:buNone/>
            </a:pPr>
            <a:r>
              <a:rPr lang="en-GB" sz="2600" dirty="0"/>
              <a:t>	</a:t>
            </a:r>
            <a:r>
              <a:rPr lang="en-GB" sz="2600" dirty="0" err="1"/>
              <a:t>jfr</a:t>
            </a:r>
            <a:r>
              <a:rPr lang="en-GB" sz="2600" dirty="0"/>
              <a:t> ”</a:t>
            </a:r>
            <a:r>
              <a:rPr lang="en-GB" sz="2600" dirty="0" err="1"/>
              <a:t>Guldlänken</a:t>
            </a:r>
            <a:r>
              <a:rPr lang="en-GB" sz="2600" dirty="0"/>
              <a:t>” NJA 2023 s. 352</a:t>
            </a:r>
            <a:br>
              <a:rPr lang="en-GB" sz="2600" dirty="0"/>
            </a:br>
            <a:endParaRPr lang="en-GB" sz="2600" dirty="0"/>
          </a:p>
          <a:p>
            <a:pPr marL="0" indent="0">
              <a:buNone/>
            </a:pPr>
            <a:r>
              <a:rPr lang="sv-SE" sz="2600" dirty="0"/>
              <a:t>– retroaktivitet?</a:t>
            </a:r>
          </a:p>
          <a:p>
            <a:pPr marL="0" indent="0">
              <a:buNone/>
            </a:pPr>
            <a:r>
              <a:rPr lang="sv-SE" sz="2600" dirty="0"/>
              <a:t>	SOU 2021:100 s. 451–455</a:t>
            </a:r>
          </a:p>
          <a:p>
            <a:pPr marL="0" indent="0">
              <a:buNone/>
            </a:pPr>
            <a:r>
              <a:rPr lang="sv-SE" sz="2600" dirty="0"/>
              <a:t>	prop. 2023/24:144 s. 374–377</a:t>
            </a:r>
          </a:p>
          <a:p>
            <a:pPr marL="0" indent="0">
              <a:buNone/>
            </a:pPr>
            <a:endParaRPr lang="en-GB" sz="2600" dirty="0"/>
          </a:p>
          <a:p>
            <a:endParaRPr lang="en-GB" dirty="0"/>
          </a:p>
        </p:txBody>
      </p:sp>
    </p:spTree>
    <p:extLst>
      <p:ext uri="{BB962C8B-B14F-4D97-AF65-F5344CB8AC3E}">
        <p14:creationId xmlns:p14="http://schemas.microsoft.com/office/powerpoint/2010/main" val="23825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en-GB" dirty="0" err="1"/>
              <a:t>utvidgat</a:t>
            </a:r>
            <a:r>
              <a:rPr lang="en-GB" dirty="0"/>
              <a:t> </a:t>
            </a:r>
            <a:r>
              <a:rPr lang="en-GB" dirty="0" err="1"/>
              <a:t>förverkande</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903824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en-GB" dirty="0" err="1"/>
              <a:t>utvidgat</a:t>
            </a:r>
            <a:r>
              <a:rPr lang="en-GB" dirty="0"/>
              <a:t> </a:t>
            </a:r>
            <a:r>
              <a:rPr lang="en-GB" dirty="0" err="1"/>
              <a:t>förverkande</a:t>
            </a:r>
            <a:endParaRPr lang="en-GB" dirty="0"/>
          </a:p>
        </p:txBody>
      </p:sp>
      <p:sp>
        <p:nvSpPr>
          <p:cNvPr id="3" name="Platshållare för innehåll 2">
            <a:extLst>
              <a:ext uri="{FF2B5EF4-FFF2-40B4-BE49-F238E27FC236}">
                <a16:creationId xmlns:a16="http://schemas.microsoft.com/office/drawing/2014/main" id="{2A1990FD-E725-0221-A651-583553D9E0BE}"/>
              </a:ext>
            </a:extLst>
          </p:cNvPr>
          <p:cNvSpPr>
            <a:spLocks noGrp="1"/>
          </p:cNvSpPr>
          <p:nvPr>
            <p:ph idx="1"/>
          </p:nvPr>
        </p:nvSpPr>
        <p:spPr/>
        <p:txBody>
          <a:bodyPr/>
          <a:lstStyle/>
          <a:p>
            <a:r>
              <a:rPr lang="en-GB" sz="2600" dirty="0" err="1"/>
              <a:t>regleringen</a:t>
            </a:r>
            <a:r>
              <a:rPr lang="en-GB" sz="2600" dirty="0"/>
              <a:t> </a:t>
            </a:r>
            <a:r>
              <a:rPr lang="en-GB" sz="2600" dirty="0" err="1"/>
              <a:t>förs</a:t>
            </a:r>
            <a:r>
              <a:rPr lang="en-GB" sz="2600" dirty="0"/>
              <a:t> </a:t>
            </a:r>
            <a:r>
              <a:rPr lang="en-GB" sz="2600" dirty="0" err="1"/>
              <a:t>över</a:t>
            </a:r>
            <a:r>
              <a:rPr lang="en-GB" sz="2600" dirty="0"/>
              <a:t> till det </a:t>
            </a:r>
            <a:r>
              <a:rPr lang="en-GB" sz="2600" dirty="0" err="1"/>
              <a:t>nya</a:t>
            </a:r>
            <a:r>
              <a:rPr lang="en-GB" sz="2600" dirty="0"/>
              <a:t> 36 </a:t>
            </a:r>
            <a:r>
              <a:rPr lang="en-GB" sz="2600" dirty="0" err="1"/>
              <a:t>kap</a:t>
            </a:r>
            <a:r>
              <a:rPr lang="en-GB" sz="2600" dirty="0"/>
              <a:t>. </a:t>
            </a:r>
            <a:r>
              <a:rPr lang="en-GB" sz="2600" dirty="0" err="1"/>
              <a:t>BrB</a:t>
            </a:r>
            <a:br>
              <a:rPr lang="en-GB" sz="2600" dirty="0"/>
            </a:br>
            <a:endParaRPr lang="en-GB" sz="2600" dirty="0"/>
          </a:p>
          <a:p>
            <a:r>
              <a:rPr lang="en-GB" sz="2600" dirty="0" err="1"/>
              <a:t>kräver</a:t>
            </a:r>
            <a:r>
              <a:rPr lang="en-GB" sz="2600" dirty="0"/>
              <a:t> </a:t>
            </a:r>
            <a:r>
              <a:rPr lang="en-GB" sz="2600" dirty="0" err="1"/>
              <a:t>ett</a:t>
            </a:r>
            <a:r>
              <a:rPr lang="en-GB" sz="2600" dirty="0"/>
              <a:t> </a:t>
            </a:r>
            <a:r>
              <a:rPr lang="en-GB" sz="2600" dirty="0" err="1"/>
              <a:t>förverkandeutlösande</a:t>
            </a:r>
            <a:r>
              <a:rPr lang="en-GB" sz="2600" dirty="0"/>
              <a:t> </a:t>
            </a:r>
            <a:r>
              <a:rPr lang="en-GB" sz="2600" dirty="0" err="1"/>
              <a:t>brott</a:t>
            </a:r>
            <a:br>
              <a:rPr lang="en-GB" sz="2600" dirty="0"/>
            </a:br>
            <a:endParaRPr lang="en-GB" sz="2600" dirty="0"/>
          </a:p>
          <a:p>
            <a:r>
              <a:rPr lang="en-GB" sz="2600" dirty="0" err="1"/>
              <a:t>beviskravet</a:t>
            </a:r>
            <a:r>
              <a:rPr lang="en-GB" sz="2600" dirty="0"/>
              <a:t> </a:t>
            </a:r>
            <a:r>
              <a:rPr lang="en-GB" sz="2600" dirty="0" err="1"/>
              <a:t>sänks</a:t>
            </a:r>
            <a:r>
              <a:rPr lang="en-GB" sz="2600" dirty="0"/>
              <a:t> </a:t>
            </a:r>
            <a:r>
              <a:rPr lang="en-GB" sz="2600" dirty="0" err="1"/>
              <a:t>från</a:t>
            </a:r>
            <a:r>
              <a:rPr lang="en-GB" sz="2600" dirty="0"/>
              <a:t> ”</a:t>
            </a:r>
            <a:r>
              <a:rPr lang="en-GB" sz="2600" dirty="0" err="1"/>
              <a:t>klart</a:t>
            </a:r>
            <a:r>
              <a:rPr lang="en-GB" sz="2600" dirty="0"/>
              <a:t> </a:t>
            </a:r>
            <a:r>
              <a:rPr lang="en-GB" sz="2600" dirty="0" err="1"/>
              <a:t>mer</a:t>
            </a:r>
            <a:r>
              <a:rPr lang="en-GB" sz="2600" dirty="0"/>
              <a:t> </a:t>
            </a:r>
            <a:r>
              <a:rPr lang="en-GB" sz="2600" dirty="0" err="1"/>
              <a:t>sannolikt</a:t>
            </a:r>
            <a:r>
              <a:rPr lang="en-GB" sz="2600" dirty="0"/>
              <a:t>” till ”</a:t>
            </a:r>
            <a:r>
              <a:rPr lang="en-GB" sz="2600" dirty="0" err="1"/>
              <a:t>övervägande</a:t>
            </a:r>
            <a:r>
              <a:rPr lang="en-GB" sz="2600" dirty="0"/>
              <a:t> </a:t>
            </a:r>
            <a:r>
              <a:rPr lang="en-GB" sz="2600" dirty="0" err="1"/>
              <a:t>sannolikt</a:t>
            </a:r>
            <a:r>
              <a:rPr lang="en-GB" sz="2600" dirty="0"/>
              <a:t>”</a:t>
            </a:r>
          </a:p>
          <a:p>
            <a:endParaRPr lang="en-GB" dirty="0"/>
          </a:p>
        </p:txBody>
      </p:sp>
    </p:spTree>
    <p:extLst>
      <p:ext uri="{BB962C8B-B14F-4D97-AF65-F5344CB8AC3E}">
        <p14:creationId xmlns:p14="http://schemas.microsoft.com/office/powerpoint/2010/main" val="21440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en-GB" dirty="0" err="1"/>
              <a:t>utvidgat</a:t>
            </a:r>
            <a:r>
              <a:rPr lang="en-GB" dirty="0"/>
              <a:t> </a:t>
            </a:r>
            <a:r>
              <a:rPr lang="en-GB" dirty="0" err="1"/>
              <a:t>förverkande</a:t>
            </a:r>
            <a:r>
              <a:rPr lang="en-GB" dirty="0"/>
              <a:t> – </a:t>
            </a:r>
            <a:r>
              <a:rPr lang="en-GB" dirty="0" err="1"/>
              <a:t>ändring</a:t>
            </a:r>
            <a:r>
              <a:rPr lang="en-GB" dirty="0"/>
              <a:t> i </a:t>
            </a:r>
            <a:r>
              <a:rPr lang="en-GB" dirty="0" err="1"/>
              <a:t>lagtext</a:t>
            </a:r>
            <a:endParaRPr lang="en-GB" dirty="0"/>
          </a:p>
        </p:txBody>
      </p:sp>
      <p:sp>
        <p:nvSpPr>
          <p:cNvPr id="3" name="Platshållare för innehåll 2">
            <a:extLst>
              <a:ext uri="{FF2B5EF4-FFF2-40B4-BE49-F238E27FC236}">
                <a16:creationId xmlns:a16="http://schemas.microsoft.com/office/drawing/2014/main" id="{2A1990FD-E725-0221-A651-583553D9E0BE}"/>
              </a:ext>
            </a:extLst>
          </p:cNvPr>
          <p:cNvSpPr>
            <a:spLocks noGrp="1"/>
          </p:cNvSpPr>
          <p:nvPr>
            <p:ph idx="1"/>
          </p:nvPr>
        </p:nvSpPr>
        <p:spPr/>
        <p:txBody>
          <a:bodyPr/>
          <a:lstStyle/>
          <a:p>
            <a:pPr marL="0" indent="0">
              <a:buNone/>
            </a:pPr>
            <a:endParaRPr lang="en-GB" dirty="0">
              <a:solidFill>
                <a:schemeClr val="bg2"/>
              </a:solidFill>
            </a:endParaRPr>
          </a:p>
          <a:p>
            <a:pPr marL="0" indent="0">
              <a:buNone/>
            </a:pPr>
            <a:r>
              <a:rPr lang="en-GB" sz="2600" strike="dblStrike" dirty="0"/>
              <a:t>”</a:t>
            </a:r>
            <a:r>
              <a:rPr lang="en-GB" sz="2600" strike="dblStrike" dirty="0" err="1"/>
              <a:t>egendomen</a:t>
            </a:r>
            <a:r>
              <a:rPr lang="en-GB" sz="2600" strike="dblStrike" dirty="0"/>
              <a:t> </a:t>
            </a:r>
            <a:r>
              <a:rPr lang="en-GB" sz="2600" strike="dblStrike" dirty="0" err="1"/>
              <a:t>utgör</a:t>
            </a:r>
            <a:r>
              <a:rPr lang="en-GB" sz="2600" strike="dblStrike" dirty="0"/>
              <a:t> </a:t>
            </a:r>
            <a:r>
              <a:rPr lang="en-GB" sz="2600" strike="dblStrike" dirty="0" err="1"/>
              <a:t>utbyte</a:t>
            </a:r>
            <a:r>
              <a:rPr lang="en-GB" sz="2600" strike="dblStrike" dirty="0"/>
              <a:t> </a:t>
            </a:r>
            <a:r>
              <a:rPr lang="en-GB" sz="2600" strike="dblStrike" dirty="0" err="1"/>
              <a:t>av</a:t>
            </a:r>
            <a:r>
              <a:rPr lang="en-GB" sz="2600" strike="dblStrike" dirty="0"/>
              <a:t> </a:t>
            </a:r>
            <a:r>
              <a:rPr lang="en-GB" sz="2600" strike="dblStrike" dirty="0" err="1"/>
              <a:t>brottslig</a:t>
            </a:r>
            <a:r>
              <a:rPr lang="en-GB" sz="2600" strike="dblStrike" dirty="0"/>
              <a:t> </a:t>
            </a:r>
            <a:r>
              <a:rPr lang="en-GB" sz="2600" strike="dblStrike" dirty="0" err="1"/>
              <a:t>verksamhet</a:t>
            </a:r>
            <a:r>
              <a:rPr lang="en-GB" sz="2600" strike="dblStrike" dirty="0"/>
              <a:t>”</a:t>
            </a:r>
          </a:p>
          <a:p>
            <a:pPr marL="0" indent="0">
              <a:buNone/>
            </a:pPr>
            <a:endParaRPr lang="en-GB" sz="2600" strike="dblStrike" dirty="0"/>
          </a:p>
          <a:p>
            <a:pPr marL="0" indent="0">
              <a:buNone/>
            </a:pPr>
            <a:r>
              <a:rPr lang="en-GB" sz="2600" dirty="0"/>
              <a:t>”</a:t>
            </a:r>
            <a:r>
              <a:rPr lang="en-GB" sz="2600" dirty="0" err="1"/>
              <a:t>egendomen</a:t>
            </a:r>
            <a:r>
              <a:rPr lang="en-GB" sz="2600" dirty="0"/>
              <a:t> </a:t>
            </a:r>
            <a:r>
              <a:rPr lang="en-GB" sz="2600" dirty="0" err="1"/>
              <a:t>härrör</a:t>
            </a:r>
            <a:r>
              <a:rPr lang="en-GB" sz="2600" dirty="0"/>
              <a:t> </a:t>
            </a:r>
            <a:r>
              <a:rPr lang="en-GB" sz="2600" dirty="0" err="1"/>
              <a:t>från</a:t>
            </a:r>
            <a:r>
              <a:rPr lang="en-GB" sz="2600" dirty="0"/>
              <a:t> </a:t>
            </a:r>
            <a:r>
              <a:rPr lang="en-GB" sz="2600" dirty="0" err="1"/>
              <a:t>brottslig</a:t>
            </a:r>
            <a:r>
              <a:rPr lang="en-GB" sz="2600" dirty="0"/>
              <a:t> </a:t>
            </a:r>
            <a:r>
              <a:rPr lang="en-GB" sz="2600" dirty="0" err="1"/>
              <a:t>verksamhet</a:t>
            </a:r>
            <a:r>
              <a:rPr lang="en-GB" sz="2600" dirty="0"/>
              <a:t>” </a:t>
            </a:r>
            <a:endParaRPr lang="en-GB" sz="2600" strike="sngStrike" dirty="0"/>
          </a:p>
          <a:p>
            <a:pPr marL="0" indent="0">
              <a:buNone/>
            </a:pPr>
            <a:r>
              <a:rPr lang="en-GB" sz="2600" dirty="0"/>
              <a:t>	– prop. 2023/24:144 s. 244</a:t>
            </a:r>
            <a:r>
              <a:rPr lang="sv-SE" sz="2600" dirty="0"/>
              <a:t>–</a:t>
            </a:r>
            <a:r>
              <a:rPr lang="en-GB" sz="2600" dirty="0"/>
              <a:t>245</a:t>
            </a:r>
          </a:p>
          <a:p>
            <a:pPr marL="0" indent="0">
              <a:buNone/>
            </a:pPr>
            <a:r>
              <a:rPr lang="en-GB" sz="2600" dirty="0"/>
              <a:t>	– </a:t>
            </a:r>
            <a:r>
              <a:rPr lang="sv-SE" sz="2600" dirty="0"/>
              <a:t>jfr rättsfallet NJA 2010 s. 374 p. 14–15</a:t>
            </a:r>
          </a:p>
          <a:p>
            <a:pPr marL="0" indent="0">
              <a:buNone/>
            </a:pPr>
            <a:endParaRPr lang="en-GB" dirty="0"/>
          </a:p>
          <a:p>
            <a:endParaRPr lang="en-GB" dirty="0"/>
          </a:p>
        </p:txBody>
      </p:sp>
    </p:spTree>
    <p:extLst>
      <p:ext uri="{BB962C8B-B14F-4D97-AF65-F5344CB8AC3E}">
        <p14:creationId xmlns:p14="http://schemas.microsoft.com/office/powerpoint/2010/main" val="1026324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en-GB" dirty="0" err="1"/>
              <a:t>utvidgat</a:t>
            </a:r>
            <a:r>
              <a:rPr lang="en-GB" dirty="0"/>
              <a:t> </a:t>
            </a:r>
            <a:r>
              <a:rPr lang="en-GB" dirty="0" err="1"/>
              <a:t>förverkande</a:t>
            </a:r>
            <a:endParaRPr lang="en-GB" dirty="0"/>
          </a:p>
        </p:txBody>
      </p:sp>
      <p:sp>
        <p:nvSpPr>
          <p:cNvPr id="3" name="Platshållare för innehåll 2">
            <a:extLst>
              <a:ext uri="{FF2B5EF4-FFF2-40B4-BE49-F238E27FC236}">
                <a16:creationId xmlns:a16="http://schemas.microsoft.com/office/drawing/2014/main" id="{2A1990FD-E725-0221-A651-583553D9E0BE}"/>
              </a:ext>
            </a:extLst>
          </p:cNvPr>
          <p:cNvSpPr>
            <a:spLocks noGrp="1"/>
          </p:cNvSpPr>
          <p:nvPr>
            <p:ph idx="1"/>
          </p:nvPr>
        </p:nvSpPr>
        <p:spPr/>
        <p:txBody>
          <a:bodyPr/>
          <a:lstStyle/>
          <a:p>
            <a:pPr marL="0" indent="0">
              <a:buNone/>
            </a:pPr>
            <a:r>
              <a:rPr lang="en-GB" sz="2600" dirty="0"/>
              <a:t>”</a:t>
            </a:r>
            <a:r>
              <a:rPr lang="en-GB" sz="2600" dirty="0" err="1"/>
              <a:t>härrör</a:t>
            </a:r>
            <a:r>
              <a:rPr lang="en-GB" sz="2600" dirty="0"/>
              <a:t> </a:t>
            </a:r>
            <a:r>
              <a:rPr lang="en-GB" sz="2600" dirty="0" err="1"/>
              <a:t>från</a:t>
            </a:r>
            <a:r>
              <a:rPr lang="en-GB" sz="2600" dirty="0"/>
              <a:t> </a:t>
            </a:r>
            <a:r>
              <a:rPr lang="en-GB" sz="2600" dirty="0" err="1"/>
              <a:t>brottslig</a:t>
            </a:r>
            <a:r>
              <a:rPr lang="en-GB" sz="2600" dirty="0"/>
              <a:t> </a:t>
            </a:r>
            <a:r>
              <a:rPr lang="en-GB" sz="2600" dirty="0" err="1"/>
              <a:t>verksamhet</a:t>
            </a:r>
            <a:r>
              <a:rPr lang="en-GB" sz="2600" dirty="0"/>
              <a:t>”</a:t>
            </a:r>
            <a:br>
              <a:rPr lang="en-GB" sz="2600" dirty="0"/>
            </a:br>
            <a:endParaRPr lang="en-GB" sz="2600" dirty="0"/>
          </a:p>
          <a:p>
            <a:pPr marL="0" indent="0">
              <a:buNone/>
            </a:pPr>
            <a:r>
              <a:rPr lang="sv-SE" sz="2600" dirty="0"/>
              <a:t> 	– ett konklusivt rekvisit (prop. 2023/24:144 s. 420–422)</a:t>
            </a:r>
            <a:br>
              <a:rPr lang="sv-SE" sz="2600" dirty="0"/>
            </a:br>
            <a:endParaRPr lang="sv-SE" sz="2600" dirty="0"/>
          </a:p>
          <a:p>
            <a:pPr marL="0" indent="0">
              <a:buNone/>
            </a:pPr>
            <a:r>
              <a:rPr lang="sv-SE" sz="2600" dirty="0"/>
              <a:t>	– jfr ”Banköverföringarna” NJA 2024 s. 255 p. 17</a:t>
            </a:r>
          </a:p>
          <a:p>
            <a:pPr marL="0" indent="0">
              <a:buNone/>
            </a:pPr>
            <a:endParaRPr lang="en-GB" dirty="0"/>
          </a:p>
          <a:p>
            <a:endParaRPr lang="en-GB" dirty="0"/>
          </a:p>
        </p:txBody>
      </p:sp>
    </p:spTree>
    <p:extLst>
      <p:ext uri="{BB962C8B-B14F-4D97-AF65-F5344CB8AC3E}">
        <p14:creationId xmlns:p14="http://schemas.microsoft.com/office/powerpoint/2010/main" val="4080749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en-GB" dirty="0" err="1"/>
              <a:t>sammanfattning</a:t>
            </a:r>
            <a:r>
              <a:rPr lang="en-GB" dirty="0"/>
              <a:t> </a:t>
            </a:r>
            <a:r>
              <a:rPr lang="en-GB" dirty="0" err="1"/>
              <a:t>av</a:t>
            </a:r>
            <a:r>
              <a:rPr lang="en-GB" dirty="0"/>
              <a:t> </a:t>
            </a:r>
            <a:r>
              <a:rPr lang="en-GB" dirty="0" err="1"/>
              <a:t>relationen</a:t>
            </a:r>
            <a:r>
              <a:rPr lang="en-GB" dirty="0"/>
              <a:t> </a:t>
            </a:r>
            <a:r>
              <a:rPr lang="en-GB" dirty="0" err="1"/>
              <a:t>mellan</a:t>
            </a:r>
            <a:r>
              <a:rPr lang="en-GB" dirty="0"/>
              <a:t> </a:t>
            </a:r>
            <a:r>
              <a:rPr lang="en-GB" dirty="0" err="1"/>
              <a:t>olika</a:t>
            </a:r>
            <a:r>
              <a:rPr lang="en-GB" dirty="0"/>
              <a:t> </a:t>
            </a:r>
            <a:r>
              <a:rPr lang="en-GB" dirty="0" err="1"/>
              <a:t>förverkandeformer</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31812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45D2C0-4DB4-9A71-34FF-C5183B5464CB}"/>
              </a:ext>
            </a:extLst>
          </p:cNvPr>
          <p:cNvSpPr>
            <a:spLocks noGrp="1"/>
          </p:cNvSpPr>
          <p:nvPr>
            <p:ph type="title"/>
          </p:nvPr>
        </p:nvSpPr>
        <p:spPr/>
        <p:txBody>
          <a:bodyPr/>
          <a:lstStyle/>
          <a:p>
            <a:r>
              <a:rPr lang="en-GB" dirty="0" err="1"/>
              <a:t>sakförverkande</a:t>
            </a:r>
            <a:r>
              <a:rPr lang="en-GB" dirty="0"/>
              <a:t> </a:t>
            </a:r>
            <a:r>
              <a:rPr lang="en-GB" dirty="0" err="1"/>
              <a:t>och</a:t>
            </a:r>
            <a:r>
              <a:rPr lang="en-GB" dirty="0"/>
              <a:t> </a:t>
            </a:r>
            <a:r>
              <a:rPr lang="en-GB" dirty="0" err="1"/>
              <a:t>värdeförverkande</a:t>
            </a:r>
            <a:endParaRPr lang="en-GB" dirty="0"/>
          </a:p>
        </p:txBody>
      </p:sp>
      <p:sp>
        <p:nvSpPr>
          <p:cNvPr id="3" name="Platshållare för innehåll 2">
            <a:extLst>
              <a:ext uri="{FF2B5EF4-FFF2-40B4-BE49-F238E27FC236}">
                <a16:creationId xmlns:a16="http://schemas.microsoft.com/office/drawing/2014/main" id="{EA42EC04-287C-78FD-0673-40DEDF509586}"/>
              </a:ext>
            </a:extLst>
          </p:cNvPr>
          <p:cNvSpPr>
            <a:spLocks noGrp="1"/>
          </p:cNvSpPr>
          <p:nvPr>
            <p:ph idx="1"/>
          </p:nvPr>
        </p:nvSpPr>
        <p:spPr/>
        <p:txBody>
          <a:bodyPr/>
          <a:lstStyle/>
          <a:p>
            <a:pPr marL="0" indent="0">
              <a:buNone/>
            </a:pPr>
            <a:r>
              <a:rPr lang="en-GB" sz="2600" b="1" dirty="0" err="1"/>
              <a:t>sakförverkande</a:t>
            </a:r>
            <a:endParaRPr lang="en-GB" sz="2600" b="1" dirty="0"/>
          </a:p>
          <a:p>
            <a:pPr marL="0" indent="0">
              <a:buNone/>
            </a:pPr>
            <a:r>
              <a:rPr lang="en-GB" sz="2600" dirty="0"/>
              <a:t>”I </a:t>
            </a:r>
            <a:r>
              <a:rPr lang="en-GB" sz="2600" dirty="0" err="1"/>
              <a:t>beslag</a:t>
            </a:r>
            <a:r>
              <a:rPr lang="en-GB" sz="2600" dirty="0"/>
              <a:t> </a:t>
            </a:r>
            <a:r>
              <a:rPr lang="en-GB" sz="2600" dirty="0" err="1"/>
              <a:t>taget</a:t>
            </a:r>
            <a:r>
              <a:rPr lang="en-GB" sz="2600" dirty="0"/>
              <a:t> </a:t>
            </a:r>
            <a:r>
              <a:rPr lang="en-GB" sz="2600" dirty="0" err="1"/>
              <a:t>armbandsur</a:t>
            </a:r>
            <a:r>
              <a:rPr lang="en-GB" sz="2600" dirty="0"/>
              <a:t> </a:t>
            </a:r>
            <a:r>
              <a:rPr lang="en-GB" sz="2600" dirty="0" err="1"/>
              <a:t>förverkas</a:t>
            </a:r>
            <a:r>
              <a:rPr lang="en-GB" sz="2600" dirty="0"/>
              <a:t>. </a:t>
            </a:r>
            <a:r>
              <a:rPr lang="en-GB" sz="2600" dirty="0" err="1"/>
              <a:t>Beslaget</a:t>
            </a:r>
            <a:r>
              <a:rPr lang="en-GB" sz="2600" dirty="0"/>
              <a:t> ska </a:t>
            </a:r>
            <a:r>
              <a:rPr lang="en-GB" sz="2600" dirty="0" err="1"/>
              <a:t>bestå</a:t>
            </a:r>
            <a:r>
              <a:rPr lang="en-GB" sz="2600" dirty="0"/>
              <a:t>.”</a:t>
            </a:r>
          </a:p>
          <a:p>
            <a:endParaRPr lang="en-GB" sz="2600" dirty="0"/>
          </a:p>
          <a:p>
            <a:pPr marL="0" indent="0">
              <a:buNone/>
            </a:pPr>
            <a:r>
              <a:rPr lang="en-GB" sz="2600" b="1" dirty="0" err="1"/>
              <a:t>värdeförverkande</a:t>
            </a:r>
            <a:endParaRPr lang="en-GB" sz="2600" b="1" dirty="0"/>
          </a:p>
          <a:p>
            <a:pPr marL="0" indent="0">
              <a:buNone/>
            </a:pPr>
            <a:r>
              <a:rPr lang="en-GB" sz="2600" dirty="0"/>
              <a:t>”</a:t>
            </a:r>
            <a:r>
              <a:rPr lang="sv-SE" sz="2600" dirty="0"/>
              <a:t>NN ska som förverkad brottsvinst till staten betala 100 000 kr.” </a:t>
            </a:r>
            <a:endParaRPr lang="en-GB" sz="2600" dirty="0"/>
          </a:p>
          <a:p>
            <a:pPr marL="36900" indent="0">
              <a:buNone/>
            </a:pPr>
            <a:endParaRPr lang="en-GB" dirty="0"/>
          </a:p>
        </p:txBody>
      </p:sp>
    </p:spTree>
    <p:extLst>
      <p:ext uri="{BB962C8B-B14F-4D97-AF65-F5344CB8AC3E}">
        <p14:creationId xmlns:p14="http://schemas.microsoft.com/office/powerpoint/2010/main" val="37468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normAutofit fontScale="90000"/>
          </a:bodyPr>
          <a:lstStyle/>
          <a:p>
            <a:r>
              <a:rPr lang="sv-SE" dirty="0"/>
              <a:t>b</a:t>
            </a:r>
            <a:r>
              <a:rPr lang="sv-SE" sz="4000" dirty="0"/>
              <a:t>rottsvinstförverkande ./. förverkande av oförklarade tillgångar</a:t>
            </a:r>
            <a:endParaRPr lang="en-GB" dirty="0"/>
          </a:p>
        </p:txBody>
      </p:sp>
      <p:graphicFrame>
        <p:nvGraphicFramePr>
          <p:cNvPr id="8" name="Tabell 8">
            <a:extLst>
              <a:ext uri="{FF2B5EF4-FFF2-40B4-BE49-F238E27FC236}">
                <a16:creationId xmlns:a16="http://schemas.microsoft.com/office/drawing/2014/main" id="{3D4AE086-7E0D-13C1-78AB-1F311229CEB5}"/>
              </a:ext>
            </a:extLst>
          </p:cNvPr>
          <p:cNvGraphicFramePr>
            <a:graphicFrameLocks noGrp="1"/>
          </p:cNvGraphicFramePr>
          <p:nvPr>
            <p:ph sz="half" idx="1"/>
            <p:extLst>
              <p:ext uri="{D42A27DB-BD31-4B8C-83A1-F6EECF244321}">
                <p14:modId xmlns:p14="http://schemas.microsoft.com/office/powerpoint/2010/main" val="3274722994"/>
              </p:ext>
            </p:extLst>
          </p:nvPr>
        </p:nvGraphicFramePr>
        <p:xfrm>
          <a:off x="1842435" y="1911065"/>
          <a:ext cx="8507130" cy="4337335"/>
        </p:xfrm>
        <a:graphic>
          <a:graphicData uri="http://schemas.openxmlformats.org/drawingml/2006/table">
            <a:tbl>
              <a:tblPr firstRow="1" bandRow="1">
                <a:tableStyleId>{5202B0CA-FC54-4496-8BCA-5EF66A818D29}</a:tableStyleId>
              </a:tblPr>
              <a:tblGrid>
                <a:gridCol w="2835710">
                  <a:extLst>
                    <a:ext uri="{9D8B030D-6E8A-4147-A177-3AD203B41FA5}">
                      <a16:colId xmlns:a16="http://schemas.microsoft.com/office/drawing/2014/main" val="2681553272"/>
                    </a:ext>
                  </a:extLst>
                </a:gridCol>
                <a:gridCol w="2835710">
                  <a:extLst>
                    <a:ext uri="{9D8B030D-6E8A-4147-A177-3AD203B41FA5}">
                      <a16:colId xmlns:a16="http://schemas.microsoft.com/office/drawing/2014/main" val="2757511981"/>
                    </a:ext>
                  </a:extLst>
                </a:gridCol>
                <a:gridCol w="2835710">
                  <a:extLst>
                    <a:ext uri="{9D8B030D-6E8A-4147-A177-3AD203B41FA5}">
                      <a16:colId xmlns:a16="http://schemas.microsoft.com/office/drawing/2014/main" val="3339874151"/>
                    </a:ext>
                  </a:extLst>
                </a:gridCol>
              </a:tblGrid>
              <a:tr h="429606">
                <a:tc>
                  <a:txBody>
                    <a:bodyPr/>
                    <a:lstStyle/>
                    <a:p>
                      <a:pPr algn="l"/>
                      <a:r>
                        <a:rPr lang="sv-SE" sz="1600" dirty="0"/>
                        <a:t>brottsvinstförverkande</a:t>
                      </a:r>
                    </a:p>
                  </a:txBody>
                  <a:tcPr/>
                </a:tc>
                <a:tc>
                  <a:txBody>
                    <a:bodyPr/>
                    <a:lstStyle/>
                    <a:p>
                      <a:pPr algn="l"/>
                      <a:r>
                        <a:rPr lang="sv-SE" sz="1600" dirty="0"/>
                        <a:t>självständigt förverkande</a:t>
                      </a:r>
                    </a:p>
                  </a:txBody>
                  <a:tcPr/>
                </a:tc>
                <a:tc>
                  <a:txBody>
                    <a:bodyPr/>
                    <a:lstStyle/>
                    <a:p>
                      <a:pPr algn="l"/>
                      <a:r>
                        <a:rPr lang="sv-SE" sz="1600" dirty="0"/>
                        <a:t>utvidgat förverkande</a:t>
                      </a:r>
                    </a:p>
                  </a:txBody>
                  <a:tcPr/>
                </a:tc>
                <a:extLst>
                  <a:ext uri="{0D108BD9-81ED-4DB2-BD59-A6C34878D82A}">
                    <a16:rowId xmlns:a16="http://schemas.microsoft.com/office/drawing/2014/main" val="1548249463"/>
                  </a:ext>
                </a:extLst>
              </a:tr>
              <a:tr h="831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utgångspunkt i ett brott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utgångspunkt i viss påträffad egendom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utgångspunkt i viss påträffad egendom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txBody>
                  <a:tcPr/>
                </a:tc>
                <a:extLst>
                  <a:ext uri="{0D108BD9-81ED-4DB2-BD59-A6C34878D82A}">
                    <a16:rowId xmlns:a16="http://schemas.microsoft.com/office/drawing/2014/main" val="3176357726"/>
                  </a:ext>
                </a:extLst>
              </a:tr>
              <a:tr h="1080861">
                <a:tc>
                  <a:txBody>
                    <a:bodyPr/>
                    <a:lstStyle/>
                    <a:p>
                      <a:pPr algn="l"/>
                      <a:r>
                        <a:rPr lang="sv-SE" sz="1600" dirty="0"/>
                        <a:t>konkret brott</a:t>
                      </a:r>
                    </a:p>
                  </a:txBody>
                  <a:tcPr/>
                </a:tc>
                <a:tc>
                  <a:txBody>
                    <a:bodyPr/>
                    <a:lstStyle/>
                    <a:p>
                      <a:pPr algn="l"/>
                      <a:r>
                        <a:rPr lang="sv-SE" sz="1600" dirty="0"/>
                        <a:t>abstrakt verksamhet </a:t>
                      </a:r>
                      <a:br>
                        <a:rPr lang="sv-SE" sz="1600" dirty="0"/>
                      </a:br>
                      <a:r>
                        <a:rPr lang="sv-SE" sz="1600" dirty="0"/>
                        <a:t>(härrör från brottslig verksamhet)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abstrakt verksamhet </a:t>
                      </a:r>
                      <a:br>
                        <a:rPr lang="sv-SE" sz="1600" dirty="0"/>
                      </a:br>
                      <a:r>
                        <a:rPr lang="sv-SE" sz="1600" dirty="0"/>
                        <a:t>(härrör från brottslig verksamhet)</a:t>
                      </a:r>
                    </a:p>
                    <a:p>
                      <a:pPr algn="l"/>
                      <a:endParaRPr lang="sv-SE" sz="1600" dirty="0"/>
                    </a:p>
                  </a:txBody>
                  <a:tcPr/>
                </a:tc>
                <a:extLst>
                  <a:ext uri="{0D108BD9-81ED-4DB2-BD59-A6C34878D82A}">
                    <a16:rowId xmlns:a16="http://schemas.microsoft.com/office/drawing/2014/main" val="3796231875"/>
                  </a:ext>
                </a:extLst>
              </a:tr>
              <a:tr h="831432">
                <a:tc>
                  <a:txBody>
                    <a:bodyPr/>
                    <a:lstStyle/>
                    <a:p>
                      <a:pPr algn="l"/>
                      <a:r>
                        <a:rPr lang="sv-SE" sz="1600" dirty="0"/>
                        <a:t>abstrakt beräkning/vinst manifesterad i viss egendom</a:t>
                      </a:r>
                    </a:p>
                    <a:p>
                      <a:pPr algn="l"/>
                      <a:endParaRPr lang="sv-SE" sz="1600" dirty="0"/>
                    </a:p>
                  </a:txBody>
                  <a:tcPr/>
                </a:tc>
                <a:tc>
                  <a:txBody>
                    <a:bodyPr/>
                    <a:lstStyle/>
                    <a:p>
                      <a:pPr algn="l"/>
                      <a:r>
                        <a:rPr lang="sv-SE" sz="1600" dirty="0"/>
                        <a:t>konkret egendom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konkret egendom</a:t>
                      </a:r>
                    </a:p>
                    <a:p>
                      <a:pPr algn="l"/>
                      <a:endParaRPr lang="sv-SE" sz="1600" dirty="0"/>
                    </a:p>
                  </a:txBody>
                  <a:tcPr/>
                </a:tc>
                <a:extLst>
                  <a:ext uri="{0D108BD9-81ED-4DB2-BD59-A6C34878D82A}">
                    <a16:rowId xmlns:a16="http://schemas.microsoft.com/office/drawing/2014/main" val="1316844358"/>
                  </a:ext>
                </a:extLst>
              </a:tr>
              <a:tr h="58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styrkt</a:t>
                      </a:r>
                    </a:p>
                    <a:p>
                      <a:pPr algn="l"/>
                      <a:endParaRPr lang="sv-S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klart mera sannolikt</a:t>
                      </a:r>
                    </a:p>
                    <a:p>
                      <a:pPr algn="l"/>
                      <a:endParaRPr lang="sv-SE" sz="1600" dirty="0"/>
                    </a:p>
                  </a:txBody>
                  <a:tcPr/>
                </a:tc>
                <a:tc>
                  <a:txBody>
                    <a:bodyPr/>
                    <a:lstStyle/>
                    <a:p>
                      <a:pPr algn="l"/>
                      <a:r>
                        <a:rPr lang="sv-SE" sz="1600" dirty="0"/>
                        <a:t>övervägande sannolikt</a:t>
                      </a:r>
                    </a:p>
                  </a:txBody>
                  <a:tcPr/>
                </a:tc>
                <a:extLst>
                  <a:ext uri="{0D108BD9-81ED-4DB2-BD59-A6C34878D82A}">
                    <a16:rowId xmlns:a16="http://schemas.microsoft.com/office/drawing/2014/main" val="3635085934"/>
                  </a:ext>
                </a:extLst>
              </a:tr>
              <a:tr h="582002">
                <a:tc>
                  <a:txBody>
                    <a:bodyPr/>
                    <a:lstStyle/>
                    <a:p>
                      <a:pPr algn="l"/>
                      <a:r>
                        <a:rPr lang="sv-SE" sz="1600" dirty="0"/>
                        <a:t>ej krav på fällande dom, utan på att brottet är styrkt</a:t>
                      </a:r>
                    </a:p>
                  </a:txBody>
                  <a:tcPr/>
                </a:tc>
                <a:tc>
                  <a:txBody>
                    <a:bodyPr/>
                    <a:lstStyle/>
                    <a:p>
                      <a:pPr algn="l"/>
                      <a:r>
                        <a:rPr lang="sv-SE"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krav på fällande dom för förverkandeutlösande brottet</a:t>
                      </a:r>
                    </a:p>
                  </a:txBody>
                  <a:tcPr/>
                </a:tc>
                <a:extLst>
                  <a:ext uri="{0D108BD9-81ED-4DB2-BD59-A6C34878D82A}">
                    <a16:rowId xmlns:a16="http://schemas.microsoft.com/office/drawing/2014/main" val="3496772403"/>
                  </a:ext>
                </a:extLst>
              </a:tr>
            </a:tbl>
          </a:graphicData>
        </a:graphic>
      </p:graphicFrame>
    </p:spTree>
    <p:extLst>
      <p:ext uri="{BB962C8B-B14F-4D97-AF65-F5344CB8AC3E}">
        <p14:creationId xmlns:p14="http://schemas.microsoft.com/office/powerpoint/2010/main" val="290547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76BE3-D50D-4488-319D-C52A78B1B5CC}"/>
              </a:ext>
            </a:extLst>
          </p:cNvPr>
          <p:cNvSpPr>
            <a:spLocks noGrp="1"/>
          </p:cNvSpPr>
          <p:nvPr>
            <p:ph type="title"/>
          </p:nvPr>
        </p:nvSpPr>
        <p:spPr/>
        <p:txBody>
          <a:bodyPr/>
          <a:lstStyle/>
          <a:p>
            <a:r>
              <a:rPr lang="sv-SE" dirty="0"/>
              <a:t>förverkande av förtjänster från brottslighet </a:t>
            </a:r>
            <a:endParaRPr lang="en-GB" dirty="0"/>
          </a:p>
        </p:txBody>
      </p:sp>
      <p:sp>
        <p:nvSpPr>
          <p:cNvPr id="4" name="Content Placeholder 2">
            <a:extLst>
              <a:ext uri="{FF2B5EF4-FFF2-40B4-BE49-F238E27FC236}">
                <a16:creationId xmlns:a16="http://schemas.microsoft.com/office/drawing/2014/main" id="{ACD20F12-3171-238B-0EC4-C43DEBF3E640}"/>
              </a:ext>
            </a:extLst>
          </p:cNvPr>
          <p:cNvSpPr>
            <a:spLocks noGrp="1"/>
          </p:cNvSpPr>
          <p:nvPr>
            <p:ph sz="half" idx="1"/>
          </p:nvPr>
        </p:nvSpPr>
        <p:spPr>
          <a:xfrm>
            <a:off x="622800" y="2432160"/>
            <a:ext cx="5473200" cy="3030819"/>
          </a:xfrm>
          <a:solidFill>
            <a:srgbClr val="8D8D94"/>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en-US" sz="2600" b="1" dirty="0" err="1">
                <a:solidFill>
                  <a:srgbClr val="FFFF00"/>
                </a:solidFill>
              </a:rPr>
              <a:t>brott</a:t>
            </a:r>
            <a:r>
              <a:rPr lang="en-US" sz="2600" b="1" dirty="0" err="1"/>
              <a:t>svinster</a:t>
            </a:r>
            <a:endParaRPr lang="en-US" sz="2600" b="1" dirty="0"/>
          </a:p>
          <a:p>
            <a:endParaRPr lang="en-US" sz="2600" dirty="0"/>
          </a:p>
          <a:p>
            <a:pPr marL="542925" indent="-284163"/>
            <a:r>
              <a:rPr lang="en-US" sz="2600" dirty="0" err="1"/>
              <a:t>förverkande</a:t>
            </a:r>
            <a:r>
              <a:rPr lang="en-US" sz="2600" dirty="0"/>
              <a:t> av </a:t>
            </a:r>
            <a:r>
              <a:rPr lang="en-US" sz="2600" dirty="0" err="1">
                <a:solidFill>
                  <a:srgbClr val="FFFF00"/>
                </a:solidFill>
              </a:rPr>
              <a:t>brott</a:t>
            </a:r>
            <a:r>
              <a:rPr lang="en-US" sz="2600" dirty="0" err="1"/>
              <a:t>svinster</a:t>
            </a:r>
            <a:endParaRPr lang="en-US" sz="2600" dirty="0"/>
          </a:p>
        </p:txBody>
      </p:sp>
      <p:sp>
        <p:nvSpPr>
          <p:cNvPr id="5" name="Content Placeholder 3">
            <a:extLst>
              <a:ext uri="{FF2B5EF4-FFF2-40B4-BE49-F238E27FC236}">
                <a16:creationId xmlns:a16="http://schemas.microsoft.com/office/drawing/2014/main" id="{C8262BA6-82DC-6C09-003A-22EDD532DCFA}"/>
              </a:ext>
            </a:extLst>
          </p:cNvPr>
          <p:cNvSpPr txBox="1">
            <a:spLocks/>
          </p:cNvSpPr>
          <p:nvPr/>
        </p:nvSpPr>
        <p:spPr>
          <a:xfrm>
            <a:off x="6096000" y="2432160"/>
            <a:ext cx="5712219" cy="3030819"/>
          </a:xfrm>
          <a:prstGeom prst="rect">
            <a:avLst/>
          </a:prstGeom>
          <a:solidFill>
            <a:srgbClr val="A3A3A3"/>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0" indent="0" algn="ctr">
              <a:buFont typeface="Wingdings 2" charset="2"/>
              <a:buNone/>
            </a:pPr>
            <a:r>
              <a:rPr lang="en-US" sz="2600" b="1" dirty="0" err="1"/>
              <a:t>oförklarade</a:t>
            </a:r>
            <a:r>
              <a:rPr lang="en-US" sz="2600" b="1" dirty="0"/>
              <a:t> </a:t>
            </a:r>
            <a:r>
              <a:rPr lang="en-US" sz="2600" b="1" dirty="0" err="1"/>
              <a:t>tillgångar</a:t>
            </a:r>
            <a:endParaRPr lang="en-US" sz="2600" b="1" dirty="0"/>
          </a:p>
          <a:p>
            <a:endParaRPr lang="en-US" sz="2600" dirty="0"/>
          </a:p>
          <a:p>
            <a:pPr marL="542925" indent="-284163"/>
            <a:r>
              <a:rPr lang="en-US" sz="2600" dirty="0" err="1"/>
              <a:t>utvidgat</a:t>
            </a:r>
            <a:r>
              <a:rPr lang="en-US" sz="2600" dirty="0"/>
              <a:t> </a:t>
            </a:r>
            <a:r>
              <a:rPr lang="en-US" sz="2600" dirty="0" err="1"/>
              <a:t>förverkande</a:t>
            </a:r>
            <a:endParaRPr lang="en-US" sz="2600" dirty="0"/>
          </a:p>
          <a:p>
            <a:pPr marL="542925" indent="-284163">
              <a:buFont typeface="Wingdings 2" charset="2"/>
              <a:buNone/>
            </a:pPr>
            <a:r>
              <a:rPr lang="en-US" sz="2600" dirty="0">
                <a:sym typeface="Wingdings" panose="05000000000000000000" pitchFamily="2" charset="2"/>
              </a:rPr>
              <a:t> – </a:t>
            </a:r>
            <a:r>
              <a:rPr lang="en-US" sz="2600" dirty="0" err="1">
                <a:sym typeface="Wingdings" panose="05000000000000000000" pitchFamily="2" charset="2"/>
              </a:rPr>
              <a:t>k</a:t>
            </a:r>
            <a:r>
              <a:rPr lang="en-US" sz="2600" dirty="0" err="1"/>
              <a:t>räver</a:t>
            </a:r>
            <a:r>
              <a:rPr lang="en-US" sz="2600" dirty="0"/>
              <a:t> </a:t>
            </a:r>
            <a:r>
              <a:rPr lang="en-US" sz="2600" dirty="0" err="1"/>
              <a:t>förverkandeutlösande</a:t>
            </a:r>
            <a:r>
              <a:rPr lang="en-US" sz="2600" dirty="0"/>
              <a:t> </a:t>
            </a:r>
            <a:r>
              <a:rPr lang="en-US" sz="2600" dirty="0" err="1">
                <a:solidFill>
                  <a:srgbClr val="FFFF00"/>
                </a:solidFill>
              </a:rPr>
              <a:t>brott</a:t>
            </a:r>
            <a:endParaRPr lang="en-US" sz="2600" dirty="0">
              <a:solidFill>
                <a:srgbClr val="FFFF00"/>
              </a:solidFill>
            </a:endParaRPr>
          </a:p>
          <a:p>
            <a:pPr marL="542925" indent="-284163"/>
            <a:r>
              <a:rPr lang="en-US" sz="2600" dirty="0" err="1"/>
              <a:t>självständigt</a:t>
            </a:r>
            <a:r>
              <a:rPr lang="en-US" sz="2600" dirty="0"/>
              <a:t> </a:t>
            </a:r>
            <a:r>
              <a:rPr lang="en-US" sz="2600" dirty="0" err="1"/>
              <a:t>förverkande</a:t>
            </a:r>
            <a:endParaRPr lang="en-US" sz="2600" dirty="0"/>
          </a:p>
        </p:txBody>
      </p:sp>
      <p:sp>
        <p:nvSpPr>
          <p:cNvPr id="6" name="Content Placeholder 3">
            <a:extLst>
              <a:ext uri="{FF2B5EF4-FFF2-40B4-BE49-F238E27FC236}">
                <a16:creationId xmlns:a16="http://schemas.microsoft.com/office/drawing/2014/main" id="{391529B9-2FC4-B5D2-90BE-F1B55FA52294}"/>
              </a:ext>
            </a:extLst>
          </p:cNvPr>
          <p:cNvSpPr txBox="1">
            <a:spLocks/>
          </p:cNvSpPr>
          <p:nvPr/>
        </p:nvSpPr>
        <p:spPr>
          <a:xfrm>
            <a:off x="7640115" y="1598746"/>
            <a:ext cx="4168104" cy="747637"/>
          </a:xfrm>
          <a:prstGeom prst="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lIns="0" tIns="45720" rIns="0" bIns="45720" rtlCol="0">
            <a:noAutofit/>
          </a:bodyPr>
          <a:lst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l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lt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200" b="1" dirty="0" err="1">
                <a:solidFill>
                  <a:schemeClr val="bg1"/>
                </a:solidFill>
              </a:rPr>
              <a:t>brottslig</a:t>
            </a:r>
            <a:r>
              <a:rPr lang="en-US" sz="2200" b="1" dirty="0">
                <a:solidFill>
                  <a:schemeClr val="bg1"/>
                </a:solidFill>
              </a:rPr>
              <a:t> </a:t>
            </a:r>
            <a:r>
              <a:rPr lang="en-US" sz="2200" b="1" dirty="0" err="1">
                <a:solidFill>
                  <a:schemeClr val="bg1"/>
                </a:solidFill>
              </a:rPr>
              <a:t>verksamhet</a:t>
            </a:r>
            <a:r>
              <a:rPr lang="en-US" sz="2200" b="1" dirty="0">
                <a:solidFill>
                  <a:srgbClr val="92D050"/>
                </a:solidFill>
              </a:rPr>
              <a:t> </a:t>
            </a:r>
            <a:r>
              <a:rPr lang="en-US" sz="2200" b="1" dirty="0"/>
              <a:t>/</a:t>
            </a:r>
          </a:p>
          <a:p>
            <a:pPr marL="0" indent="0" algn="ctr">
              <a:buFont typeface="Arial" panose="020B0604020202020204" pitchFamily="34" charset="0"/>
              <a:buNone/>
            </a:pPr>
            <a:r>
              <a:rPr lang="en-US" sz="2200" b="1" dirty="0" err="1"/>
              <a:t>utredning</a:t>
            </a:r>
            <a:endParaRPr lang="en-US" sz="2200" b="1" dirty="0"/>
          </a:p>
          <a:p>
            <a:pPr marL="0" indent="0">
              <a:buFont typeface="Arial" panose="020B0604020202020204" pitchFamily="34" charset="0"/>
              <a:buNone/>
            </a:pPr>
            <a:endParaRPr lang="en-US" sz="2000" dirty="0"/>
          </a:p>
        </p:txBody>
      </p:sp>
      <p:sp>
        <p:nvSpPr>
          <p:cNvPr id="7" name="Content Placeholder 2">
            <a:extLst>
              <a:ext uri="{FF2B5EF4-FFF2-40B4-BE49-F238E27FC236}">
                <a16:creationId xmlns:a16="http://schemas.microsoft.com/office/drawing/2014/main" id="{D97D6C20-B13E-9DEA-CF89-76178FC9AADE}"/>
              </a:ext>
            </a:extLst>
          </p:cNvPr>
          <p:cNvSpPr txBox="1">
            <a:spLocks/>
          </p:cNvSpPr>
          <p:nvPr/>
        </p:nvSpPr>
        <p:spPr>
          <a:xfrm>
            <a:off x="622801" y="1598746"/>
            <a:ext cx="7017314" cy="747638"/>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Autofit/>
          </a:bodyPr>
          <a:lst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lt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lt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200" b="1" dirty="0" err="1">
                <a:solidFill>
                  <a:srgbClr val="FFFF00"/>
                </a:solidFill>
              </a:rPr>
              <a:t>brott</a:t>
            </a:r>
            <a:r>
              <a:rPr lang="en-US" sz="2200" b="1" dirty="0"/>
              <a:t> /</a:t>
            </a:r>
          </a:p>
          <a:p>
            <a:pPr marL="0" indent="0" algn="ctr">
              <a:buFont typeface="Arial" panose="020B0604020202020204" pitchFamily="34" charset="0"/>
              <a:buNone/>
            </a:pPr>
            <a:r>
              <a:rPr lang="en-US" sz="2200" b="1" dirty="0" err="1"/>
              <a:t>förundersökning</a:t>
            </a:r>
            <a:endParaRPr lang="en-US" sz="2200" b="1" dirty="0"/>
          </a:p>
        </p:txBody>
      </p:sp>
    </p:spTree>
    <p:extLst>
      <p:ext uri="{BB962C8B-B14F-4D97-AF65-F5344CB8AC3E}">
        <p14:creationId xmlns:p14="http://schemas.microsoft.com/office/powerpoint/2010/main" val="40320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lstStyle/>
          <a:p>
            <a:r>
              <a:rPr lang="en-GB" dirty="0"/>
              <a:t>d</a:t>
            </a:r>
            <a:r>
              <a:rPr lang="en-GB" sz="5400" dirty="0"/>
              <a:t>en </a:t>
            </a:r>
            <a:r>
              <a:rPr lang="en-GB" sz="5400" dirty="0" err="1"/>
              <a:t>nya</a:t>
            </a:r>
            <a:r>
              <a:rPr lang="en-GB" sz="5400" dirty="0"/>
              <a:t> </a:t>
            </a:r>
            <a:r>
              <a:rPr lang="en-GB" sz="5400" dirty="0" err="1"/>
              <a:t>förfarandelagen</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30288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lstStyle/>
          <a:p>
            <a:r>
              <a:rPr lang="sv-SE" dirty="0"/>
              <a:t>en ny förfarandelag</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p:txBody>
          <a:bodyPr/>
          <a:lstStyle/>
          <a:p>
            <a:r>
              <a:rPr lang="sv-SE" sz="2600" dirty="0"/>
              <a:t>innehåller bl.a. bestämmelser om </a:t>
            </a:r>
          </a:p>
          <a:p>
            <a:pPr marL="0" indent="0">
              <a:buNone/>
            </a:pPr>
            <a:r>
              <a:rPr lang="sv-SE" sz="2600" dirty="0"/>
              <a:t>– en utredning om självständigt förverkande, </a:t>
            </a:r>
          </a:p>
          <a:p>
            <a:pPr marL="0" indent="0">
              <a:buNone/>
            </a:pPr>
            <a:r>
              <a:rPr lang="sv-SE" sz="2600" dirty="0"/>
              <a:t>– handläggningen i domstol,</a:t>
            </a:r>
          </a:p>
          <a:p>
            <a:pPr marL="0" indent="0">
              <a:buNone/>
            </a:pPr>
            <a:r>
              <a:rPr lang="sv-SE" sz="2600" dirty="0"/>
              <a:t>– tredje mäns deltagande och </a:t>
            </a:r>
          </a:p>
          <a:p>
            <a:pPr marL="0" indent="0">
              <a:buNone/>
            </a:pPr>
            <a:r>
              <a:rPr lang="sv-SE" sz="2600" dirty="0"/>
              <a:t>– juridiskt biträde, information, delgivning och barn och unga </a:t>
            </a:r>
          </a:p>
          <a:p>
            <a:endParaRPr lang="en-GB" dirty="0"/>
          </a:p>
        </p:txBody>
      </p:sp>
    </p:spTree>
    <p:extLst>
      <p:ext uri="{BB962C8B-B14F-4D97-AF65-F5344CB8AC3E}">
        <p14:creationId xmlns:p14="http://schemas.microsoft.com/office/powerpoint/2010/main" val="176424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lstStyle/>
          <a:p>
            <a:r>
              <a:rPr lang="sv-SE" dirty="0"/>
              <a:t>när ska lagen tillämpas? </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a:xfrm>
            <a:off x="913794" y="1732449"/>
            <a:ext cx="11173431" cy="4811226"/>
          </a:xfrm>
        </p:spPr>
        <p:txBody>
          <a:bodyPr>
            <a:normAutofit/>
          </a:bodyPr>
          <a:lstStyle/>
          <a:p>
            <a:pPr marL="0" indent="0">
              <a:buNone/>
            </a:pPr>
            <a:r>
              <a:rPr lang="sv-SE" sz="3000" dirty="0"/>
              <a:t>1 kap. Lagens innehåll och tillämpningsområde </a:t>
            </a:r>
          </a:p>
          <a:p>
            <a:pPr marL="0" indent="0">
              <a:buNone/>
            </a:pPr>
            <a:endParaRPr lang="sv-SE" sz="3000" dirty="0"/>
          </a:p>
          <a:p>
            <a:pPr marL="0" indent="0">
              <a:spcAft>
                <a:spcPts val="0"/>
              </a:spcAft>
              <a:buNone/>
            </a:pPr>
            <a:r>
              <a:rPr lang="sv-SE" sz="2600" b="1" dirty="0"/>
              <a:t>2 §</a:t>
            </a:r>
            <a:r>
              <a:rPr lang="sv-SE" sz="2600" dirty="0"/>
              <a:t> I lagen finns bestämmelser om </a:t>
            </a:r>
          </a:p>
          <a:p>
            <a:pPr marL="0" indent="0">
              <a:spcBef>
                <a:spcPts val="0"/>
              </a:spcBef>
              <a:spcAft>
                <a:spcPts val="0"/>
              </a:spcAft>
              <a:buNone/>
            </a:pPr>
            <a:r>
              <a:rPr lang="sv-SE" sz="2600" dirty="0"/>
              <a:t>	1. utredning om självständigt förverkande (2 kap.), </a:t>
            </a:r>
          </a:p>
          <a:p>
            <a:pPr marL="0" indent="0">
              <a:spcBef>
                <a:spcPts val="0"/>
              </a:spcBef>
              <a:spcAft>
                <a:spcPts val="0"/>
              </a:spcAft>
              <a:buNone/>
            </a:pPr>
            <a:r>
              <a:rPr lang="sv-SE" sz="2600" dirty="0"/>
              <a:t>	2. beslut som fattas av brottsbekämpande myndigheter i vissa fall 	(3 kap.), </a:t>
            </a:r>
          </a:p>
          <a:p>
            <a:pPr marL="0" indent="0">
              <a:spcBef>
                <a:spcPts val="0"/>
              </a:spcBef>
              <a:spcAft>
                <a:spcPts val="0"/>
              </a:spcAft>
              <a:buNone/>
            </a:pPr>
            <a:r>
              <a:rPr lang="sv-SE" sz="2600" dirty="0"/>
              <a:t>	3. handläggningen i domstol i vissa fall (4 kap.), </a:t>
            </a:r>
          </a:p>
          <a:p>
            <a:pPr marL="0" indent="0">
              <a:spcBef>
                <a:spcPts val="0"/>
              </a:spcBef>
              <a:spcAft>
                <a:spcPts val="0"/>
              </a:spcAft>
              <a:buNone/>
            </a:pPr>
            <a:r>
              <a:rPr lang="sv-SE" sz="2600" dirty="0"/>
              <a:t>	4. tredje mans deltagande i en rättegång om förverkande (5 kap.), och </a:t>
            </a:r>
          </a:p>
          <a:p>
            <a:pPr marL="0" indent="0">
              <a:spcBef>
                <a:spcPts val="0"/>
              </a:spcBef>
              <a:spcAft>
                <a:spcPts val="0"/>
              </a:spcAft>
              <a:buNone/>
            </a:pPr>
            <a:r>
              <a:rPr lang="sv-SE" sz="2600" dirty="0"/>
              <a:t>	5. juridiskt biträde, information, delgivning samt barn och unga (6 kap.).</a:t>
            </a:r>
          </a:p>
          <a:p>
            <a:pPr marL="0" indent="0">
              <a:buNone/>
            </a:pPr>
            <a:endParaRPr lang="sv-SE" sz="2600" dirty="0"/>
          </a:p>
          <a:p>
            <a:endParaRPr lang="en-GB" dirty="0"/>
          </a:p>
        </p:txBody>
      </p:sp>
    </p:spTree>
    <p:extLst>
      <p:ext uri="{BB962C8B-B14F-4D97-AF65-F5344CB8AC3E}">
        <p14:creationId xmlns:p14="http://schemas.microsoft.com/office/powerpoint/2010/main" val="8567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590A76-0399-DCB3-CC45-E202C7B7588F}"/>
              </a:ext>
            </a:extLst>
          </p:cNvPr>
          <p:cNvSpPr>
            <a:spLocks noGrp="1"/>
          </p:cNvSpPr>
          <p:nvPr>
            <p:ph type="title"/>
          </p:nvPr>
        </p:nvSpPr>
        <p:spPr/>
        <p:txBody>
          <a:bodyPr>
            <a:normAutofit fontScale="90000"/>
          </a:bodyPr>
          <a:lstStyle/>
          <a:p>
            <a:r>
              <a:rPr lang="sv-SE" dirty="0"/>
              <a:t>när ska lagen tillämpas? </a:t>
            </a:r>
            <a:br>
              <a:rPr lang="sv-SE" dirty="0"/>
            </a:br>
            <a:r>
              <a:rPr lang="sv-SE" dirty="0"/>
              <a:t>– utredningen (inkl. tvångsmedel)</a:t>
            </a:r>
            <a:br>
              <a:rPr lang="sv-SE" dirty="0"/>
            </a:br>
            <a:endParaRPr lang="sv-SE" dirty="0"/>
          </a:p>
        </p:txBody>
      </p:sp>
      <p:sp>
        <p:nvSpPr>
          <p:cNvPr id="3" name="Platshållare för innehåll 2">
            <a:extLst>
              <a:ext uri="{FF2B5EF4-FFF2-40B4-BE49-F238E27FC236}">
                <a16:creationId xmlns:a16="http://schemas.microsoft.com/office/drawing/2014/main" id="{A820381A-6306-5A30-BFE2-A952E881A2A2}"/>
              </a:ext>
            </a:extLst>
          </p:cNvPr>
          <p:cNvSpPr>
            <a:spLocks noGrp="1"/>
          </p:cNvSpPr>
          <p:nvPr>
            <p:ph idx="1"/>
          </p:nvPr>
        </p:nvSpPr>
        <p:spPr>
          <a:xfrm>
            <a:off x="586154" y="1732450"/>
            <a:ext cx="11301046" cy="4668350"/>
          </a:xfrm>
        </p:spPr>
        <p:txBody>
          <a:bodyPr numCol="2">
            <a:normAutofit/>
          </a:bodyPr>
          <a:lstStyle/>
          <a:p>
            <a:pPr marL="36900" indent="0">
              <a:buNone/>
            </a:pPr>
            <a:r>
              <a:rPr lang="sv-SE" u="sng" dirty="0"/>
              <a:t>rättegångsbalken</a:t>
            </a:r>
          </a:p>
          <a:p>
            <a:r>
              <a:rPr lang="sv-SE" dirty="0"/>
              <a:t>talan om ansvar + traditionellt/utvidgat</a:t>
            </a:r>
          </a:p>
          <a:p>
            <a:r>
              <a:rPr lang="sv-SE" dirty="0"/>
              <a:t>beslut som inte får fattas enligt 3 kap. </a:t>
            </a:r>
          </a:p>
          <a:p>
            <a:r>
              <a:rPr lang="sv-SE" dirty="0"/>
              <a:t>annat förverkande än självständigt förverkande när utredningen inte rör någon som är brottsmisstänkt med koppling till frågan om förverkande</a:t>
            </a:r>
          </a:p>
          <a:p>
            <a:r>
              <a:rPr lang="sv-SE" dirty="0"/>
              <a:t>företagsbot när utredningen inte rör någon som är brottsmisstänkt med koppling till frågan om företagsbot</a:t>
            </a:r>
          </a:p>
          <a:p>
            <a:endParaRPr lang="sv-SE" dirty="0"/>
          </a:p>
          <a:p>
            <a:endParaRPr lang="sv-SE" dirty="0"/>
          </a:p>
          <a:p>
            <a:pPr marL="36900" indent="0">
              <a:buNone/>
            </a:pPr>
            <a:r>
              <a:rPr lang="sv-SE" u="sng" dirty="0"/>
              <a:t>förfarandelagen</a:t>
            </a:r>
          </a:p>
          <a:p>
            <a:r>
              <a:rPr lang="sv-SE" dirty="0"/>
              <a:t> självständigt förverkande</a:t>
            </a:r>
          </a:p>
          <a:p>
            <a:endParaRPr lang="sv-SE" dirty="0"/>
          </a:p>
        </p:txBody>
      </p:sp>
    </p:spTree>
    <p:extLst>
      <p:ext uri="{BB962C8B-B14F-4D97-AF65-F5344CB8AC3E}">
        <p14:creationId xmlns:p14="http://schemas.microsoft.com/office/powerpoint/2010/main" val="3296521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590A76-0399-DCB3-CC45-E202C7B7588F}"/>
              </a:ext>
            </a:extLst>
          </p:cNvPr>
          <p:cNvSpPr>
            <a:spLocks noGrp="1"/>
          </p:cNvSpPr>
          <p:nvPr>
            <p:ph type="title"/>
          </p:nvPr>
        </p:nvSpPr>
        <p:spPr/>
        <p:txBody>
          <a:bodyPr>
            <a:normAutofit fontScale="90000"/>
          </a:bodyPr>
          <a:lstStyle/>
          <a:p>
            <a:r>
              <a:rPr lang="sv-SE" dirty="0"/>
              <a:t>när ska lagen tillämpas? </a:t>
            </a:r>
            <a:br>
              <a:rPr lang="sv-SE" dirty="0"/>
            </a:br>
            <a:r>
              <a:rPr lang="sv-SE" dirty="0"/>
              <a:t>– rättegången</a:t>
            </a:r>
            <a:br>
              <a:rPr lang="sv-SE" dirty="0"/>
            </a:br>
            <a:endParaRPr lang="sv-SE" dirty="0"/>
          </a:p>
        </p:txBody>
      </p:sp>
      <p:sp>
        <p:nvSpPr>
          <p:cNvPr id="7" name="Platshållare för innehåll 2">
            <a:extLst>
              <a:ext uri="{FF2B5EF4-FFF2-40B4-BE49-F238E27FC236}">
                <a16:creationId xmlns:a16="http://schemas.microsoft.com/office/drawing/2014/main" id="{3C012DAF-76C6-8834-FEED-7B7624B71FF3}"/>
              </a:ext>
            </a:extLst>
          </p:cNvPr>
          <p:cNvSpPr txBox="1">
            <a:spLocks/>
          </p:cNvSpPr>
          <p:nvPr/>
        </p:nvSpPr>
        <p:spPr>
          <a:xfrm>
            <a:off x="586154" y="1732450"/>
            <a:ext cx="11301046" cy="4668350"/>
          </a:xfrm>
          <a:prstGeom prst="rect">
            <a:avLst/>
          </a:prstGeom>
          <a:effectLst>
            <a:outerShdw blurRad="25400" dir="17880000">
              <a:srgbClr val="000000">
                <a:alpha val="46000"/>
              </a:srgbClr>
            </a:outerShdw>
          </a:effectLst>
        </p:spPr>
        <p:txBody>
          <a:bodyPr vert="horz" lIns="91440" tIns="45720" rIns="91440" bIns="45720" numCol="2"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sv-SE" u="sng" dirty="0"/>
              <a:t>rättegångsbalken</a:t>
            </a:r>
          </a:p>
          <a:p>
            <a:r>
              <a:rPr lang="sv-SE" dirty="0"/>
              <a:t>talan om ansvar + traditionellt/utvidgat</a:t>
            </a:r>
          </a:p>
          <a:p>
            <a:pPr marL="36900" indent="0">
              <a:buNone/>
            </a:pPr>
            <a:endParaRPr lang="sv-SE" dirty="0"/>
          </a:p>
          <a:p>
            <a:pPr marL="36900" indent="0">
              <a:buNone/>
            </a:pPr>
            <a:endParaRPr lang="sv-SE" dirty="0"/>
          </a:p>
          <a:p>
            <a:pPr marL="36900" indent="0">
              <a:buNone/>
            </a:pPr>
            <a:endParaRPr lang="sv-SE" dirty="0"/>
          </a:p>
          <a:p>
            <a:pPr marL="36900" indent="0">
              <a:buNone/>
            </a:pPr>
            <a:endParaRPr lang="sv-SE" dirty="0"/>
          </a:p>
          <a:p>
            <a:pPr marL="36900" indent="0">
              <a:buNone/>
            </a:pPr>
            <a:endParaRPr lang="sv-SE" dirty="0"/>
          </a:p>
          <a:p>
            <a:pPr marL="36900" indent="0">
              <a:buNone/>
            </a:pPr>
            <a:endParaRPr lang="sv-SE" dirty="0"/>
          </a:p>
          <a:p>
            <a:pPr marL="36900" indent="0">
              <a:buNone/>
            </a:pPr>
            <a:endParaRPr lang="sv-SE" dirty="0"/>
          </a:p>
          <a:p>
            <a:pPr marL="36900" indent="0">
              <a:buNone/>
            </a:pPr>
            <a:endParaRPr lang="sv-SE" dirty="0"/>
          </a:p>
          <a:p>
            <a:pPr marL="36900" indent="0">
              <a:buFont typeface="Wingdings 2" charset="2"/>
              <a:buNone/>
            </a:pPr>
            <a:r>
              <a:rPr lang="sv-SE" u="sng" dirty="0"/>
              <a:t>förfarandelagen</a:t>
            </a:r>
          </a:p>
          <a:p>
            <a:r>
              <a:rPr lang="sv-SE" dirty="0"/>
              <a:t> självständigt förverkande</a:t>
            </a:r>
          </a:p>
          <a:p>
            <a:r>
              <a:rPr lang="sv-SE" dirty="0"/>
              <a:t>frågan om förverkande eller företagsbot inte utgör en del av en fråga om ansvar för brott</a:t>
            </a:r>
          </a:p>
          <a:p>
            <a:endParaRPr lang="sv-SE" dirty="0"/>
          </a:p>
        </p:txBody>
      </p:sp>
    </p:spTree>
    <p:extLst>
      <p:ext uri="{BB962C8B-B14F-4D97-AF65-F5344CB8AC3E}">
        <p14:creationId xmlns:p14="http://schemas.microsoft.com/office/powerpoint/2010/main" val="2981823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lstStyle/>
          <a:p>
            <a:r>
              <a:rPr lang="sv-SE" dirty="0"/>
              <a:t>när ska lagen tillämpas? </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a:xfrm>
            <a:off x="913794" y="1732449"/>
            <a:ext cx="11173431" cy="4811226"/>
          </a:xfrm>
        </p:spPr>
        <p:txBody>
          <a:bodyPr>
            <a:normAutofit/>
          </a:bodyPr>
          <a:lstStyle/>
          <a:p>
            <a:pPr marL="457200" indent="-457200"/>
            <a:r>
              <a:rPr lang="sv-SE" sz="3000" dirty="0"/>
              <a:t>5 och 6 kap. ska, om inte </a:t>
            </a:r>
            <a:r>
              <a:rPr lang="sv-SE" sz="3000"/>
              <a:t>annat anges, </a:t>
            </a:r>
            <a:r>
              <a:rPr lang="sv-SE" sz="3000" dirty="0"/>
              <a:t>tillämpas oavsett om rättegångsbalken eller förfarandelagen gäller för förfarandet i övrigt</a:t>
            </a:r>
          </a:p>
          <a:p>
            <a:pPr marL="457200" indent="-457200"/>
            <a:r>
              <a:rPr lang="sv-SE" sz="3000" dirty="0"/>
              <a:t>i polislagen (1984:387) finns bestämmelser om rätten att använda tvångsmedel i syfte att förverka egendom enligt 36 kap. 12 § brottsbalken.</a:t>
            </a:r>
          </a:p>
          <a:p>
            <a:pPr marL="0" indent="0">
              <a:buNone/>
            </a:pPr>
            <a:endParaRPr lang="sv-SE" sz="2600" dirty="0"/>
          </a:p>
          <a:p>
            <a:endParaRPr lang="en-GB" dirty="0"/>
          </a:p>
        </p:txBody>
      </p:sp>
    </p:spTree>
    <p:extLst>
      <p:ext uri="{BB962C8B-B14F-4D97-AF65-F5344CB8AC3E}">
        <p14:creationId xmlns:p14="http://schemas.microsoft.com/office/powerpoint/2010/main" val="34059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a:bodyPr>
          <a:lstStyle/>
          <a:p>
            <a:r>
              <a:rPr lang="sv-SE" dirty="0"/>
              <a:t>självständigt förverkande </a:t>
            </a:r>
            <a:br>
              <a:rPr lang="sv-SE" dirty="0"/>
            </a:b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r>
              <a:rPr lang="sv-SE" sz="2600" dirty="0"/>
              <a:t>om utredningen och handläggning i domstol</a:t>
            </a:r>
          </a:p>
        </p:txBody>
      </p:sp>
    </p:spTree>
    <p:extLst>
      <p:ext uri="{BB962C8B-B14F-4D97-AF65-F5344CB8AC3E}">
        <p14:creationId xmlns:p14="http://schemas.microsoft.com/office/powerpoint/2010/main" val="8566826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lstStyle/>
          <a:p>
            <a:r>
              <a:rPr lang="sv-SE" dirty="0"/>
              <a:t>tvångsmedelsanvändning </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p:txBody>
          <a:bodyPr>
            <a:normAutofit lnSpcReduction="10000"/>
          </a:bodyPr>
          <a:lstStyle/>
          <a:p>
            <a:r>
              <a:rPr lang="sv-SE" sz="2600" dirty="0"/>
              <a:t>beslag och penningsbeslag</a:t>
            </a:r>
          </a:p>
          <a:p>
            <a:endParaRPr lang="sv-SE" sz="2600" dirty="0"/>
          </a:p>
          <a:p>
            <a:r>
              <a:rPr lang="sv-SE" sz="2600" dirty="0"/>
              <a:t>kvarstad och förvar</a:t>
            </a:r>
          </a:p>
          <a:p>
            <a:endParaRPr lang="sv-SE" sz="2600" dirty="0"/>
          </a:p>
          <a:p>
            <a:r>
              <a:rPr lang="sv-SE" sz="2600" dirty="0"/>
              <a:t>husrannsakan och kroppsvisitation (under vissa särskilda förutsättningar)</a:t>
            </a:r>
          </a:p>
          <a:p>
            <a:endParaRPr lang="sv-SE" sz="2600" dirty="0"/>
          </a:p>
          <a:p>
            <a:r>
              <a:rPr lang="sv-SE" sz="2600" dirty="0"/>
              <a:t>kopiering och biometrisk autentisering</a:t>
            </a:r>
          </a:p>
          <a:p>
            <a:endParaRPr lang="sv-SE" sz="2600" dirty="0"/>
          </a:p>
          <a:p>
            <a:endParaRPr lang="sv-SE" sz="2600" dirty="0"/>
          </a:p>
          <a:p>
            <a:pPr marL="0" indent="0">
              <a:buNone/>
            </a:pPr>
            <a:endParaRPr lang="sv-SE" sz="2600" dirty="0"/>
          </a:p>
          <a:p>
            <a:endParaRPr lang="en-GB" dirty="0"/>
          </a:p>
        </p:txBody>
      </p:sp>
    </p:spTree>
    <p:extLst>
      <p:ext uri="{BB962C8B-B14F-4D97-AF65-F5344CB8AC3E}">
        <p14:creationId xmlns:p14="http://schemas.microsoft.com/office/powerpoint/2010/main" val="33260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45D2C0-4DB4-9A71-34FF-C5183B5464CB}"/>
              </a:ext>
            </a:extLst>
          </p:cNvPr>
          <p:cNvSpPr>
            <a:spLocks noGrp="1"/>
          </p:cNvSpPr>
          <p:nvPr>
            <p:ph type="title"/>
          </p:nvPr>
        </p:nvSpPr>
        <p:spPr/>
        <p:txBody>
          <a:bodyPr/>
          <a:lstStyle/>
          <a:p>
            <a:r>
              <a:rPr lang="en-GB" dirty="0" err="1"/>
              <a:t>grundläggande</a:t>
            </a:r>
            <a:r>
              <a:rPr lang="en-GB" dirty="0"/>
              <a:t> </a:t>
            </a:r>
            <a:r>
              <a:rPr lang="en-GB" dirty="0" err="1"/>
              <a:t>frågor</a:t>
            </a:r>
            <a:endParaRPr lang="en-GB" dirty="0"/>
          </a:p>
        </p:txBody>
      </p:sp>
      <p:sp>
        <p:nvSpPr>
          <p:cNvPr id="3" name="Platshållare för innehåll 2">
            <a:extLst>
              <a:ext uri="{FF2B5EF4-FFF2-40B4-BE49-F238E27FC236}">
                <a16:creationId xmlns:a16="http://schemas.microsoft.com/office/drawing/2014/main" id="{EA42EC04-287C-78FD-0673-40DEDF509586}"/>
              </a:ext>
            </a:extLst>
          </p:cNvPr>
          <p:cNvSpPr>
            <a:spLocks noGrp="1"/>
          </p:cNvSpPr>
          <p:nvPr>
            <p:ph idx="1"/>
          </p:nvPr>
        </p:nvSpPr>
        <p:spPr/>
        <p:txBody>
          <a:bodyPr>
            <a:normAutofit/>
          </a:bodyPr>
          <a:lstStyle/>
          <a:p>
            <a:r>
              <a:rPr lang="en-GB" sz="2600" dirty="0" err="1">
                <a:effectLst/>
              </a:rPr>
              <a:t>förutsättningar</a:t>
            </a:r>
            <a:r>
              <a:rPr lang="en-GB" sz="2600" dirty="0">
                <a:effectLst/>
              </a:rPr>
              <a:t> för </a:t>
            </a:r>
            <a:r>
              <a:rPr lang="en-GB" sz="2600" dirty="0" err="1">
                <a:effectLst/>
              </a:rPr>
              <a:t>förverkandeformen</a:t>
            </a:r>
            <a:r>
              <a:rPr lang="en-GB" sz="2600" dirty="0">
                <a:effectLst/>
              </a:rPr>
              <a:t> </a:t>
            </a:r>
            <a:r>
              <a:rPr lang="en-GB" sz="2600" dirty="0" err="1">
                <a:effectLst/>
              </a:rPr>
              <a:t>i</a:t>
            </a:r>
            <a:r>
              <a:rPr lang="en-GB" sz="2600" dirty="0">
                <a:effectLst/>
              </a:rPr>
              <a:t> </a:t>
            </a:r>
            <a:r>
              <a:rPr lang="en-GB" sz="2600" dirty="0" err="1">
                <a:effectLst/>
              </a:rPr>
              <a:t>fråga</a:t>
            </a:r>
            <a:endParaRPr lang="en-GB" sz="2600" dirty="0">
              <a:effectLst/>
            </a:endParaRPr>
          </a:p>
          <a:p>
            <a:r>
              <a:rPr lang="en-GB" sz="2600" dirty="0" err="1">
                <a:effectLst/>
              </a:rPr>
              <a:t>från</a:t>
            </a:r>
            <a:r>
              <a:rPr lang="en-GB" sz="2600" dirty="0">
                <a:effectLst/>
              </a:rPr>
              <a:t> </a:t>
            </a:r>
            <a:r>
              <a:rPr lang="en-GB" sz="2600" dirty="0" err="1">
                <a:effectLst/>
              </a:rPr>
              <a:t>vem</a:t>
            </a:r>
            <a:r>
              <a:rPr lang="en-GB" sz="2600" dirty="0">
                <a:effectLst/>
              </a:rPr>
              <a:t> </a:t>
            </a:r>
            <a:r>
              <a:rPr lang="en-GB" sz="2600" dirty="0" err="1">
                <a:effectLst/>
              </a:rPr>
              <a:t>kan</a:t>
            </a:r>
            <a:r>
              <a:rPr lang="en-GB" sz="2600" dirty="0">
                <a:effectLst/>
              </a:rPr>
              <a:t> </a:t>
            </a:r>
            <a:r>
              <a:rPr lang="en-GB" sz="2600" dirty="0" err="1">
                <a:effectLst/>
              </a:rPr>
              <a:t>förverkande</a:t>
            </a:r>
            <a:r>
              <a:rPr lang="en-GB" sz="2600" dirty="0">
                <a:effectLst/>
              </a:rPr>
              <a:t> </a:t>
            </a:r>
            <a:r>
              <a:rPr lang="en-GB" sz="2600" dirty="0" err="1">
                <a:effectLst/>
              </a:rPr>
              <a:t>ske</a:t>
            </a:r>
            <a:r>
              <a:rPr lang="en-GB" sz="2600" dirty="0">
                <a:effectLst/>
              </a:rPr>
              <a:t>?</a:t>
            </a:r>
          </a:p>
          <a:p>
            <a:r>
              <a:rPr lang="en-GB" sz="2600" dirty="0" err="1">
                <a:effectLst/>
              </a:rPr>
              <a:t>sak</a:t>
            </a:r>
            <a:r>
              <a:rPr lang="en-GB" sz="2600" dirty="0">
                <a:effectLst/>
              </a:rPr>
              <a:t>- </a:t>
            </a:r>
            <a:r>
              <a:rPr lang="en-GB" sz="2600" dirty="0" err="1">
                <a:effectLst/>
              </a:rPr>
              <a:t>eller</a:t>
            </a:r>
            <a:r>
              <a:rPr lang="en-GB" sz="2600" dirty="0">
                <a:effectLst/>
              </a:rPr>
              <a:t> </a:t>
            </a:r>
            <a:r>
              <a:rPr lang="en-GB" sz="2600" dirty="0" err="1">
                <a:effectLst/>
              </a:rPr>
              <a:t>värdeförverkande</a:t>
            </a:r>
            <a:endParaRPr lang="en-GB" sz="2600" dirty="0">
              <a:effectLst/>
            </a:endParaRPr>
          </a:p>
          <a:p>
            <a:r>
              <a:rPr lang="en-GB" sz="2600" dirty="0" err="1">
                <a:effectLst/>
              </a:rPr>
              <a:t>när</a:t>
            </a:r>
            <a:r>
              <a:rPr lang="en-GB" sz="2600" dirty="0">
                <a:effectLst/>
              </a:rPr>
              <a:t> </a:t>
            </a:r>
            <a:r>
              <a:rPr lang="en-GB" sz="2600" dirty="0" err="1">
                <a:effectLst/>
              </a:rPr>
              <a:t>kan</a:t>
            </a:r>
            <a:r>
              <a:rPr lang="en-GB" sz="2600" dirty="0">
                <a:effectLst/>
              </a:rPr>
              <a:t>/ska </a:t>
            </a:r>
            <a:r>
              <a:rPr lang="en-GB" sz="2600" dirty="0" err="1">
                <a:effectLst/>
              </a:rPr>
              <a:t>förverkande</a:t>
            </a:r>
            <a:r>
              <a:rPr lang="en-GB" sz="2600" dirty="0">
                <a:effectLst/>
              </a:rPr>
              <a:t> </a:t>
            </a:r>
            <a:r>
              <a:rPr lang="en-GB" sz="2600" dirty="0" err="1">
                <a:effectLst/>
              </a:rPr>
              <a:t>underlåtas</a:t>
            </a:r>
            <a:r>
              <a:rPr lang="en-GB" sz="2600" dirty="0">
                <a:effectLst/>
              </a:rPr>
              <a:t>?</a:t>
            </a:r>
          </a:p>
        </p:txBody>
      </p:sp>
    </p:spTree>
    <p:extLst>
      <p:ext uri="{BB962C8B-B14F-4D97-AF65-F5344CB8AC3E}">
        <p14:creationId xmlns:p14="http://schemas.microsoft.com/office/powerpoint/2010/main" val="10694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normAutofit/>
          </a:bodyPr>
          <a:lstStyle/>
          <a:p>
            <a:r>
              <a:rPr lang="sv-SE" dirty="0"/>
              <a:t>tidsbegränsning för tvångsmedelsanvändningen</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p:txBody>
          <a:bodyPr/>
          <a:lstStyle/>
          <a:p>
            <a:pPr marL="0" indent="0">
              <a:buNone/>
            </a:pPr>
            <a:endParaRPr lang="sv-SE" dirty="0">
              <a:latin typeface="TimesNewRoman"/>
            </a:endParaRPr>
          </a:p>
          <a:p>
            <a:pPr marL="0" indent="0">
              <a:buNone/>
            </a:pPr>
            <a:r>
              <a:rPr lang="sv-SE" sz="2800" b="1" dirty="0">
                <a:latin typeface="TimesNewRoman"/>
              </a:rPr>
              <a:t>2 kap.</a:t>
            </a:r>
          </a:p>
          <a:p>
            <a:pPr marL="0" indent="0">
              <a:buNone/>
            </a:pPr>
            <a:endParaRPr lang="sv-SE" dirty="0">
              <a:latin typeface="TimesNewRoman"/>
            </a:endParaRPr>
          </a:p>
          <a:p>
            <a:pPr marL="0" indent="0">
              <a:buNone/>
            </a:pPr>
            <a:r>
              <a:rPr lang="sv-SE" sz="2600" b="1" dirty="0">
                <a:latin typeface="+mj-lt"/>
              </a:rPr>
              <a:t>12 § </a:t>
            </a:r>
            <a:r>
              <a:rPr lang="sv-SE" sz="2600" dirty="0">
                <a:latin typeface="+mj-lt"/>
              </a:rPr>
              <a:t>I en utredning om självständigt förverkande får beslag, penningbeslag och kvarstad inte bestå längre tid än ett år, om det inte finns särskilda skäl.</a:t>
            </a:r>
          </a:p>
          <a:p>
            <a:endParaRPr lang="sv-SE" sz="2600" dirty="0"/>
          </a:p>
          <a:p>
            <a:endParaRPr lang="en-GB" dirty="0"/>
          </a:p>
        </p:txBody>
      </p:sp>
    </p:spTree>
    <p:extLst>
      <p:ext uri="{BB962C8B-B14F-4D97-AF65-F5344CB8AC3E}">
        <p14:creationId xmlns:p14="http://schemas.microsoft.com/office/powerpoint/2010/main" val="1975207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normAutofit fontScale="90000"/>
          </a:bodyPr>
          <a:lstStyle/>
          <a:p>
            <a:r>
              <a:rPr lang="sv-SE" dirty="0"/>
              <a:t>3 kap. beslut som fattas av brottsbekämpande myndigheter i vissa fall </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p:txBody>
          <a:bodyPr/>
          <a:lstStyle/>
          <a:p>
            <a:endParaRPr lang="sv-SE" sz="2600" dirty="0"/>
          </a:p>
          <a:p>
            <a:r>
              <a:rPr lang="sv-SE" sz="2600" dirty="0"/>
              <a:t>åklagaren får inte fatta beslut om utvidgat eller självständigt förverkande</a:t>
            </a:r>
          </a:p>
          <a:p>
            <a:r>
              <a:rPr lang="sv-SE" sz="2600" dirty="0"/>
              <a:t>åklagaren ska pröva en fråga om förverkande av egendom som uppenbart saknar legalt användningsområde – även mot en misstänkt </a:t>
            </a:r>
          </a:p>
          <a:p>
            <a:endParaRPr lang="en-GB" dirty="0"/>
          </a:p>
        </p:txBody>
      </p:sp>
    </p:spTree>
    <p:extLst>
      <p:ext uri="{BB962C8B-B14F-4D97-AF65-F5344CB8AC3E}">
        <p14:creationId xmlns:p14="http://schemas.microsoft.com/office/powerpoint/2010/main" val="4140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6E9AB-EB9D-6DBC-0595-51B265AA1F90}"/>
              </a:ext>
            </a:extLst>
          </p:cNvPr>
          <p:cNvSpPr>
            <a:spLocks noGrp="1"/>
          </p:cNvSpPr>
          <p:nvPr>
            <p:ph type="title"/>
          </p:nvPr>
        </p:nvSpPr>
        <p:spPr/>
        <p:txBody>
          <a:bodyPr/>
          <a:lstStyle/>
          <a:p>
            <a:r>
              <a:rPr lang="sv-SE" dirty="0"/>
              <a:t>4 kap. Handläggningen i domstol i vissa fall</a:t>
            </a:r>
            <a:endParaRPr lang="en-GB" dirty="0"/>
          </a:p>
        </p:txBody>
      </p:sp>
      <p:sp>
        <p:nvSpPr>
          <p:cNvPr id="3" name="Platshållare för innehåll 2">
            <a:extLst>
              <a:ext uri="{FF2B5EF4-FFF2-40B4-BE49-F238E27FC236}">
                <a16:creationId xmlns:a16="http://schemas.microsoft.com/office/drawing/2014/main" id="{C6FBD2A4-BB13-1B0B-FCEE-71FA9E6CEB44}"/>
              </a:ext>
            </a:extLst>
          </p:cNvPr>
          <p:cNvSpPr>
            <a:spLocks noGrp="1"/>
          </p:cNvSpPr>
          <p:nvPr>
            <p:ph idx="1"/>
          </p:nvPr>
        </p:nvSpPr>
        <p:spPr/>
        <p:txBody>
          <a:bodyPr/>
          <a:lstStyle/>
          <a:p>
            <a:pPr marL="0" indent="0">
              <a:buNone/>
            </a:pPr>
            <a:endParaRPr lang="sv-SE" dirty="0"/>
          </a:p>
          <a:p>
            <a:pPr marL="0" indent="0">
              <a:buNone/>
            </a:pPr>
            <a:r>
              <a:rPr lang="sv-SE" sz="2600" b="1" dirty="0"/>
              <a:t>1 §</a:t>
            </a:r>
            <a:r>
              <a:rPr lang="sv-SE" sz="2600" dirty="0"/>
              <a:t> Bestämmelserna i detta kapitel ska tillämpas vid handläggningen i domstol av en fråga om förverkande av egendom eller om företagsbot, om inte frågan utgör en del av en fråga om ansvar för brott.</a:t>
            </a:r>
          </a:p>
          <a:p>
            <a:endParaRPr lang="en-GB" dirty="0"/>
          </a:p>
        </p:txBody>
      </p:sp>
    </p:spTree>
    <p:extLst>
      <p:ext uri="{BB962C8B-B14F-4D97-AF65-F5344CB8AC3E}">
        <p14:creationId xmlns:p14="http://schemas.microsoft.com/office/powerpoint/2010/main" val="3794690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2140FC-018C-F79D-ED48-F34034B2B2E6}"/>
              </a:ext>
            </a:extLst>
          </p:cNvPr>
          <p:cNvSpPr>
            <a:spLocks noGrp="1"/>
          </p:cNvSpPr>
          <p:nvPr>
            <p:ph type="title"/>
          </p:nvPr>
        </p:nvSpPr>
        <p:spPr/>
        <p:txBody>
          <a:bodyPr/>
          <a:lstStyle/>
          <a:p>
            <a:r>
              <a:rPr lang="sv-SE" dirty="0"/>
              <a:t>handläggningen i domstol </a:t>
            </a:r>
            <a:endParaRPr lang="en-GB" dirty="0"/>
          </a:p>
        </p:txBody>
      </p:sp>
      <p:sp>
        <p:nvSpPr>
          <p:cNvPr id="3" name="Platshållare för innehåll 2">
            <a:extLst>
              <a:ext uri="{FF2B5EF4-FFF2-40B4-BE49-F238E27FC236}">
                <a16:creationId xmlns:a16="http://schemas.microsoft.com/office/drawing/2014/main" id="{3335EE39-3C89-452B-803A-7CD8E7DFC4FE}"/>
              </a:ext>
            </a:extLst>
          </p:cNvPr>
          <p:cNvSpPr>
            <a:spLocks noGrp="1"/>
          </p:cNvSpPr>
          <p:nvPr>
            <p:ph idx="1"/>
          </p:nvPr>
        </p:nvSpPr>
        <p:spPr/>
        <p:txBody>
          <a:bodyPr/>
          <a:lstStyle/>
          <a:p>
            <a:r>
              <a:rPr lang="sv-SE" sz="2600" dirty="0"/>
              <a:t>åklagaren väcker särskild talan vid domstol genom att ansöka om stämning (kan kumuleras)</a:t>
            </a:r>
          </a:p>
          <a:p>
            <a:pPr marL="0" indent="0">
              <a:buNone/>
            </a:pPr>
            <a:endParaRPr lang="sv-SE" sz="2600" dirty="0"/>
          </a:p>
          <a:p>
            <a:r>
              <a:rPr lang="sv-SE" sz="2600" dirty="0"/>
              <a:t>av den nya förfarandelagen framgår vad en stämningsansökan ska innehålla </a:t>
            </a:r>
          </a:p>
          <a:p>
            <a:pPr marL="0" indent="0">
              <a:buNone/>
            </a:pPr>
            <a:endParaRPr lang="sv-SE" sz="2600" dirty="0"/>
          </a:p>
          <a:p>
            <a:r>
              <a:rPr lang="sv-SE" sz="2600" dirty="0"/>
              <a:t>rätten avgör saken genom dom </a:t>
            </a:r>
          </a:p>
          <a:p>
            <a:endParaRPr lang="en-GB" dirty="0"/>
          </a:p>
        </p:txBody>
      </p:sp>
    </p:spTree>
    <p:extLst>
      <p:ext uri="{BB962C8B-B14F-4D97-AF65-F5344CB8AC3E}">
        <p14:creationId xmlns:p14="http://schemas.microsoft.com/office/powerpoint/2010/main" val="5214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1569E-E2A4-3A33-6486-14473F3B493D}"/>
              </a:ext>
            </a:extLst>
          </p:cNvPr>
          <p:cNvSpPr>
            <a:spLocks noGrp="1"/>
          </p:cNvSpPr>
          <p:nvPr>
            <p:ph type="title"/>
          </p:nvPr>
        </p:nvSpPr>
        <p:spPr/>
        <p:txBody>
          <a:bodyPr>
            <a:normAutofit fontScale="90000"/>
          </a:bodyPr>
          <a:lstStyle/>
          <a:p>
            <a:r>
              <a:rPr lang="sv-SE" dirty="0"/>
              <a:t>5 kap. Tredje mans deltagande i en rättegång om förverkande</a:t>
            </a:r>
            <a:endParaRPr lang="en-GB" dirty="0"/>
          </a:p>
        </p:txBody>
      </p:sp>
      <p:sp>
        <p:nvSpPr>
          <p:cNvPr id="3" name="Platshållare för innehåll 2">
            <a:extLst>
              <a:ext uri="{FF2B5EF4-FFF2-40B4-BE49-F238E27FC236}">
                <a16:creationId xmlns:a16="http://schemas.microsoft.com/office/drawing/2014/main" id="{96D37BA2-E6E0-71D1-B3E8-0E3F294D1BEF}"/>
              </a:ext>
            </a:extLst>
          </p:cNvPr>
          <p:cNvSpPr>
            <a:spLocks noGrp="1"/>
          </p:cNvSpPr>
          <p:nvPr>
            <p:ph idx="1"/>
          </p:nvPr>
        </p:nvSpPr>
        <p:spPr/>
        <p:txBody>
          <a:bodyPr>
            <a:normAutofit fontScale="92500"/>
          </a:bodyPr>
          <a:lstStyle/>
          <a:p>
            <a:pPr marL="0" indent="0">
              <a:buNone/>
            </a:pPr>
            <a:endParaRPr lang="sv-SE" dirty="0"/>
          </a:p>
          <a:p>
            <a:pPr marL="446088" indent="-446088"/>
            <a:r>
              <a:rPr lang="sv-SE" sz="2600" dirty="0"/>
              <a:t>tredje man får inträda i rättegången om det inte finns särskilda skäl mot det</a:t>
            </a:r>
          </a:p>
          <a:p>
            <a:pPr marL="457200" indent="-457200"/>
            <a:endParaRPr lang="sv-SE" sz="2600" dirty="0"/>
          </a:p>
          <a:p>
            <a:pPr marL="457200" indent="-457200"/>
            <a:r>
              <a:rPr lang="sv-SE" sz="2600" dirty="0"/>
              <a:t>kumulation av förverkandetalan och tredje mans talan om bättre rätt till egendom om särskilda skäl</a:t>
            </a:r>
          </a:p>
          <a:p>
            <a:pPr marL="457200" indent="-457200"/>
            <a:endParaRPr lang="sv-SE" sz="2600" dirty="0"/>
          </a:p>
          <a:p>
            <a:pPr marL="457200" indent="-457200"/>
            <a:r>
              <a:rPr lang="sv-SE" sz="2600" dirty="0"/>
              <a:t>skatteverket företräder staten om talan om bättre rätt till egendom som har förverkats </a:t>
            </a:r>
          </a:p>
          <a:p>
            <a:pPr marL="0" indent="0">
              <a:buNone/>
            </a:pPr>
            <a:endParaRPr lang="sv-SE" sz="2600" dirty="0"/>
          </a:p>
          <a:p>
            <a:pPr marL="0" indent="0">
              <a:buNone/>
            </a:pPr>
            <a:endParaRPr lang="sv-SE" sz="2000" dirty="0"/>
          </a:p>
          <a:p>
            <a:endParaRPr lang="en-GB" dirty="0"/>
          </a:p>
        </p:txBody>
      </p:sp>
    </p:spTree>
    <p:extLst>
      <p:ext uri="{BB962C8B-B14F-4D97-AF65-F5344CB8AC3E}">
        <p14:creationId xmlns:p14="http://schemas.microsoft.com/office/powerpoint/2010/main" val="2530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2140FC-018C-F79D-ED48-F34034B2B2E6}"/>
              </a:ext>
            </a:extLst>
          </p:cNvPr>
          <p:cNvSpPr>
            <a:spLocks noGrp="1"/>
          </p:cNvSpPr>
          <p:nvPr>
            <p:ph type="title"/>
          </p:nvPr>
        </p:nvSpPr>
        <p:spPr/>
        <p:txBody>
          <a:bodyPr/>
          <a:lstStyle/>
          <a:p>
            <a:r>
              <a:rPr lang="sv-SE" dirty="0"/>
              <a:t>6 kap. Juridiskt biträde m.m. </a:t>
            </a:r>
            <a:endParaRPr lang="en-GB" dirty="0"/>
          </a:p>
        </p:txBody>
      </p:sp>
      <p:sp>
        <p:nvSpPr>
          <p:cNvPr id="3" name="Platshållare för innehåll 2">
            <a:extLst>
              <a:ext uri="{FF2B5EF4-FFF2-40B4-BE49-F238E27FC236}">
                <a16:creationId xmlns:a16="http://schemas.microsoft.com/office/drawing/2014/main" id="{3335EE39-3C89-452B-803A-7CD8E7DFC4FE}"/>
              </a:ext>
            </a:extLst>
          </p:cNvPr>
          <p:cNvSpPr>
            <a:spLocks noGrp="1"/>
          </p:cNvSpPr>
          <p:nvPr>
            <p:ph idx="1"/>
          </p:nvPr>
        </p:nvSpPr>
        <p:spPr/>
        <p:txBody>
          <a:bodyPr/>
          <a:lstStyle/>
          <a:p>
            <a:r>
              <a:rPr lang="sv-SE" sz="2600" dirty="0"/>
              <a:t>för den som utredningen rör om det finns </a:t>
            </a:r>
            <a:r>
              <a:rPr lang="sv-SE" sz="2600" u="sng" dirty="0"/>
              <a:t>särskilda skäl</a:t>
            </a:r>
            <a:r>
              <a:rPr lang="sv-SE" sz="2600" dirty="0"/>
              <a:t> med hänsyn till utredningen eller övriga omständigheter – om U18 om det </a:t>
            </a:r>
            <a:r>
              <a:rPr lang="sv-SE" sz="2600" u="sng" dirty="0"/>
              <a:t>inte är uppenbart att behov saknas</a:t>
            </a:r>
          </a:p>
          <a:p>
            <a:pPr marL="0" indent="0">
              <a:buNone/>
            </a:pPr>
            <a:endParaRPr lang="sv-SE" sz="2600" u="sng" dirty="0"/>
          </a:p>
          <a:p>
            <a:r>
              <a:rPr lang="sv-SE" sz="2600" dirty="0"/>
              <a:t>för tredje man – </a:t>
            </a:r>
            <a:r>
              <a:rPr lang="sv-SE" sz="2600" u="sng" dirty="0"/>
              <a:t>synnerliga skäl</a:t>
            </a:r>
            <a:r>
              <a:rPr lang="sv-SE" sz="2600" dirty="0"/>
              <a:t> – om U18 </a:t>
            </a:r>
            <a:r>
              <a:rPr lang="sv-SE" sz="2600" u="sng" dirty="0"/>
              <a:t>särskilda skäl</a:t>
            </a:r>
            <a:r>
              <a:rPr lang="sv-SE" sz="2600" dirty="0"/>
              <a:t> </a:t>
            </a:r>
          </a:p>
          <a:p>
            <a:pPr marL="0" indent="0">
              <a:buNone/>
            </a:pPr>
            <a:endParaRPr lang="sv-SE" sz="2600" dirty="0"/>
          </a:p>
          <a:p>
            <a:r>
              <a:rPr lang="sv-SE" sz="2600" dirty="0"/>
              <a:t>åklagaren anmäler till rätten som förordnar</a:t>
            </a:r>
          </a:p>
          <a:p>
            <a:endParaRPr lang="sv-SE" dirty="0"/>
          </a:p>
          <a:p>
            <a:endParaRPr lang="en-GB" dirty="0"/>
          </a:p>
        </p:txBody>
      </p:sp>
    </p:spTree>
    <p:extLst>
      <p:ext uri="{BB962C8B-B14F-4D97-AF65-F5344CB8AC3E}">
        <p14:creationId xmlns:p14="http://schemas.microsoft.com/office/powerpoint/2010/main" val="21988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a:bodyPr>
          <a:lstStyle/>
          <a:p>
            <a:r>
              <a:rPr lang="sv-SE" dirty="0"/>
              <a:t>konkurrens mellan förverkande och anspråk på egendom</a:t>
            </a:r>
          </a:p>
        </p:txBody>
      </p:sp>
      <p:sp>
        <p:nvSpPr>
          <p:cNvPr id="5" name="Underrubrik 4">
            <a:extLst>
              <a:ext uri="{FF2B5EF4-FFF2-40B4-BE49-F238E27FC236}">
                <a16:creationId xmlns:a16="http://schemas.microsoft.com/office/drawing/2014/main" id="{A6AA25CA-DBDA-6CD4-14C5-2A8087D7A0A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48795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2140FC-018C-F79D-ED48-F34034B2B2E6}"/>
              </a:ext>
            </a:extLst>
          </p:cNvPr>
          <p:cNvSpPr>
            <a:spLocks noGrp="1"/>
          </p:cNvSpPr>
          <p:nvPr>
            <p:ph type="title"/>
          </p:nvPr>
        </p:nvSpPr>
        <p:spPr/>
        <p:txBody>
          <a:bodyPr>
            <a:normAutofit fontScale="90000"/>
          </a:bodyPr>
          <a:lstStyle/>
          <a:p>
            <a:r>
              <a:rPr lang="sv-SE" dirty="0"/>
              <a:t>k</a:t>
            </a:r>
            <a:r>
              <a:rPr lang="sv-SE" sz="4000" dirty="0"/>
              <a:t>onkurrens mellan förverkande och anspråk på egendom</a:t>
            </a:r>
            <a:br>
              <a:rPr lang="sv-SE" sz="1600" b="1" dirty="0">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pic>
        <p:nvPicPr>
          <p:cNvPr id="6" name="Platshållare för innehåll 6" descr="Office Worker-hona med hel fyllning">
            <a:extLst>
              <a:ext uri="{FF2B5EF4-FFF2-40B4-BE49-F238E27FC236}">
                <a16:creationId xmlns:a16="http://schemas.microsoft.com/office/drawing/2014/main" id="{A1A7F9C9-BE26-9F1F-DDD4-2C9D3488234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5354" y="3926961"/>
            <a:ext cx="2169868" cy="2169868"/>
          </a:xfrm>
        </p:spPr>
      </p:pic>
      <p:pic>
        <p:nvPicPr>
          <p:cNvPr id="7" name="Bild 6" descr="Kontors arbetare ha med hel fyllning">
            <a:extLst>
              <a:ext uri="{FF2B5EF4-FFF2-40B4-BE49-F238E27FC236}">
                <a16:creationId xmlns:a16="http://schemas.microsoft.com/office/drawing/2014/main" id="{D3C43755-09BA-71F9-8FFD-29B8CBE522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0810" y="1934261"/>
            <a:ext cx="2294467" cy="2294467"/>
          </a:xfrm>
          <a:prstGeom prst="rect">
            <a:avLst/>
          </a:prstGeom>
        </p:spPr>
      </p:pic>
      <p:pic>
        <p:nvPicPr>
          <p:cNvPr id="8" name="Bild 7" descr="Cykling med hel fyllning">
            <a:extLst>
              <a:ext uri="{FF2B5EF4-FFF2-40B4-BE49-F238E27FC236}">
                <a16:creationId xmlns:a16="http://schemas.microsoft.com/office/drawing/2014/main" id="{497E020B-235A-76F3-A6D4-E78A8E2F17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4755" y="1265561"/>
            <a:ext cx="1563511" cy="1563511"/>
          </a:xfrm>
          <a:prstGeom prst="rect">
            <a:avLst/>
          </a:prstGeom>
        </p:spPr>
      </p:pic>
      <p:pic>
        <p:nvPicPr>
          <p:cNvPr id="9" name="Bild 8" descr="Polis handjur med hel fyllning">
            <a:extLst>
              <a:ext uri="{FF2B5EF4-FFF2-40B4-BE49-F238E27FC236}">
                <a16:creationId xmlns:a16="http://schemas.microsoft.com/office/drawing/2014/main" id="{BB50EF5D-8C7A-1C8C-E732-0DBEED5260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17092" y="1422809"/>
            <a:ext cx="1406263" cy="1406263"/>
          </a:xfrm>
          <a:prstGeom prst="rect">
            <a:avLst/>
          </a:prstGeom>
        </p:spPr>
      </p:pic>
      <p:pic>
        <p:nvPicPr>
          <p:cNvPr id="10" name="Bild 9" descr="Identifierings hane med hel fyllning">
            <a:extLst>
              <a:ext uri="{FF2B5EF4-FFF2-40B4-BE49-F238E27FC236}">
                <a16:creationId xmlns:a16="http://schemas.microsoft.com/office/drawing/2014/main" id="{AC0735D7-ED1F-19A7-4197-AAAB0E63BD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84581" y="4228728"/>
            <a:ext cx="1549875" cy="1549875"/>
          </a:xfrm>
          <a:prstGeom prst="rect">
            <a:avLst/>
          </a:prstGeom>
        </p:spPr>
      </p:pic>
      <p:pic>
        <p:nvPicPr>
          <p:cNvPr id="11" name="Bild 10" descr="Flygande pengar kontur">
            <a:extLst>
              <a:ext uri="{FF2B5EF4-FFF2-40B4-BE49-F238E27FC236}">
                <a16:creationId xmlns:a16="http://schemas.microsoft.com/office/drawing/2014/main" id="{BC316E0B-096D-0001-7F17-AEC5B50C4A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70181" y="3508446"/>
            <a:ext cx="914400" cy="914400"/>
          </a:xfrm>
          <a:prstGeom prst="rect">
            <a:avLst/>
          </a:prstGeom>
        </p:spPr>
      </p:pic>
      <p:pic>
        <p:nvPicPr>
          <p:cNvPr id="12" name="Bild 11" descr="Flygande pengar kontur">
            <a:extLst>
              <a:ext uri="{FF2B5EF4-FFF2-40B4-BE49-F238E27FC236}">
                <a16:creationId xmlns:a16="http://schemas.microsoft.com/office/drawing/2014/main" id="{3AEDD3D4-E853-4835-0A9B-F88810889A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93279" y="2723868"/>
            <a:ext cx="914400" cy="914400"/>
          </a:xfrm>
          <a:prstGeom prst="rect">
            <a:avLst/>
          </a:prstGeom>
        </p:spPr>
      </p:pic>
      <p:pic>
        <p:nvPicPr>
          <p:cNvPr id="13" name="Bild 12" descr="Pengar kontur">
            <a:extLst>
              <a:ext uri="{FF2B5EF4-FFF2-40B4-BE49-F238E27FC236}">
                <a16:creationId xmlns:a16="http://schemas.microsoft.com/office/drawing/2014/main" id="{0C7DA038-659A-2382-388B-679933C520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4878" y="2594046"/>
            <a:ext cx="914400" cy="914400"/>
          </a:xfrm>
          <a:prstGeom prst="rect">
            <a:avLst/>
          </a:prstGeom>
        </p:spPr>
      </p:pic>
    </p:spTree>
    <p:extLst>
      <p:ext uri="{BB962C8B-B14F-4D97-AF65-F5344CB8AC3E}">
        <p14:creationId xmlns:p14="http://schemas.microsoft.com/office/powerpoint/2010/main" val="10417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1569E-E2A4-3A33-6486-14473F3B493D}"/>
              </a:ext>
            </a:extLst>
          </p:cNvPr>
          <p:cNvSpPr>
            <a:spLocks noGrp="1"/>
          </p:cNvSpPr>
          <p:nvPr>
            <p:ph type="title"/>
          </p:nvPr>
        </p:nvSpPr>
        <p:spPr/>
        <p:txBody>
          <a:bodyPr>
            <a:normAutofit fontScale="90000"/>
          </a:bodyPr>
          <a:lstStyle/>
          <a:p>
            <a:r>
              <a:rPr lang="sv-SE" dirty="0"/>
              <a:t>konkurrens mellan förverkande och anspråk på egendom</a:t>
            </a:r>
            <a:endParaRPr lang="en-GB" dirty="0"/>
          </a:p>
        </p:txBody>
      </p:sp>
      <p:sp>
        <p:nvSpPr>
          <p:cNvPr id="3" name="Platshållare för innehåll 2">
            <a:extLst>
              <a:ext uri="{FF2B5EF4-FFF2-40B4-BE49-F238E27FC236}">
                <a16:creationId xmlns:a16="http://schemas.microsoft.com/office/drawing/2014/main" id="{96D37BA2-E6E0-71D1-B3E8-0E3F294D1BEF}"/>
              </a:ext>
            </a:extLst>
          </p:cNvPr>
          <p:cNvSpPr>
            <a:spLocks noGrp="1"/>
          </p:cNvSpPr>
          <p:nvPr>
            <p:ph idx="1"/>
          </p:nvPr>
        </p:nvSpPr>
        <p:spPr/>
        <p:txBody>
          <a:bodyPr/>
          <a:lstStyle/>
          <a:p>
            <a:endParaRPr lang="sv-SE" dirty="0"/>
          </a:p>
          <a:p>
            <a:endParaRPr lang="sv-SE" dirty="0"/>
          </a:p>
          <a:p>
            <a:r>
              <a:rPr lang="sv-SE" sz="2600" dirty="0"/>
              <a:t>förverkande ska gå före enskilda anspråk på penningmedel</a:t>
            </a:r>
            <a:endParaRPr lang="en-GB" sz="2600" dirty="0"/>
          </a:p>
          <a:p>
            <a:endParaRPr lang="en-GB" dirty="0"/>
          </a:p>
        </p:txBody>
      </p:sp>
    </p:spTree>
    <p:extLst>
      <p:ext uri="{BB962C8B-B14F-4D97-AF65-F5344CB8AC3E}">
        <p14:creationId xmlns:p14="http://schemas.microsoft.com/office/powerpoint/2010/main" val="1029454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CA28CE-5930-1E60-1BE0-0A00625AFC68}"/>
              </a:ext>
            </a:extLst>
          </p:cNvPr>
          <p:cNvSpPr>
            <a:spLocks noGrp="1"/>
          </p:cNvSpPr>
          <p:nvPr>
            <p:ph type="title"/>
          </p:nvPr>
        </p:nvSpPr>
        <p:spPr/>
        <p:txBody>
          <a:bodyPr>
            <a:normAutofit fontScale="90000"/>
          </a:bodyPr>
          <a:lstStyle/>
          <a:p>
            <a:r>
              <a:rPr lang="sv-SE" dirty="0"/>
              <a:t>konkurrens mellan förverkande och anspråk på egendom</a:t>
            </a:r>
            <a:endParaRPr lang="en-GB" dirty="0"/>
          </a:p>
        </p:txBody>
      </p:sp>
      <p:sp>
        <p:nvSpPr>
          <p:cNvPr id="3" name="Platshållare för innehåll 2">
            <a:extLst>
              <a:ext uri="{FF2B5EF4-FFF2-40B4-BE49-F238E27FC236}">
                <a16:creationId xmlns:a16="http://schemas.microsoft.com/office/drawing/2014/main" id="{C84640DA-4F90-1CBE-2025-5FFF1A7DFED3}"/>
              </a:ext>
            </a:extLst>
          </p:cNvPr>
          <p:cNvSpPr>
            <a:spLocks noGrp="1"/>
          </p:cNvSpPr>
          <p:nvPr>
            <p:ph idx="1"/>
          </p:nvPr>
        </p:nvSpPr>
        <p:spPr/>
        <p:txBody>
          <a:bodyPr>
            <a:normAutofit/>
          </a:bodyPr>
          <a:lstStyle/>
          <a:p>
            <a:pPr marL="0" indent="0">
              <a:buNone/>
            </a:pPr>
            <a:endParaRPr lang="sv-SE" sz="2000" dirty="0"/>
          </a:p>
          <a:p>
            <a:pPr marL="0" indent="0">
              <a:spcAft>
                <a:spcPts val="0"/>
              </a:spcAft>
              <a:buNone/>
            </a:pPr>
            <a:r>
              <a:rPr lang="sv-SE" sz="2600" b="1" dirty="0"/>
              <a:t>21 §</a:t>
            </a:r>
            <a:r>
              <a:rPr lang="sv-SE" sz="2600" dirty="0"/>
              <a:t> Om egendom som svarar mot ett anspråk har förverkats ska staten i den förpliktades ställe ersätta den berättigade intill värdet av det som staten får in till följd av förverkandebeslutet.</a:t>
            </a:r>
          </a:p>
          <a:p>
            <a:pPr marL="0" indent="0">
              <a:spcBef>
                <a:spcPts val="0"/>
              </a:spcBef>
              <a:buNone/>
            </a:pPr>
            <a:r>
              <a:rPr lang="sv-SE" sz="2600" dirty="0"/>
              <a:t>     Vid verkställighet av ett beslut om förverkande som svarar mot ett anspråk har den från vilken förverkandet skett rätt att räkna av vad han eller hon visar sig ha utgett till den berättigade med anledning av det anspråket.</a:t>
            </a:r>
            <a:endParaRPr lang="en-GB" sz="2600" dirty="0"/>
          </a:p>
          <a:p>
            <a:endParaRPr lang="en-GB" dirty="0"/>
          </a:p>
        </p:txBody>
      </p:sp>
    </p:spTree>
    <p:extLst>
      <p:ext uri="{BB962C8B-B14F-4D97-AF65-F5344CB8AC3E}">
        <p14:creationId xmlns:p14="http://schemas.microsoft.com/office/powerpoint/2010/main" val="401879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D9789-D76B-2280-2C04-FAB30D156B61}"/>
              </a:ext>
            </a:extLst>
          </p:cNvPr>
          <p:cNvSpPr>
            <a:spLocks noGrp="1"/>
          </p:cNvSpPr>
          <p:nvPr>
            <p:ph type="ctrTitle"/>
          </p:nvPr>
        </p:nvSpPr>
        <p:spPr/>
        <p:txBody>
          <a:bodyPr>
            <a:normAutofit/>
          </a:bodyPr>
          <a:lstStyle/>
          <a:p>
            <a:r>
              <a:rPr lang="en-GB" dirty="0"/>
              <a:t>2020 </a:t>
            </a:r>
            <a:r>
              <a:rPr lang="en-GB" dirty="0" err="1"/>
              <a:t>års</a:t>
            </a:r>
            <a:r>
              <a:rPr lang="en-GB" dirty="0"/>
              <a:t> </a:t>
            </a:r>
            <a:r>
              <a:rPr lang="en-GB" dirty="0" err="1"/>
              <a:t>förverkandeutredning</a:t>
            </a:r>
            <a:r>
              <a:rPr lang="en-GB" dirty="0"/>
              <a:t> </a:t>
            </a:r>
            <a:r>
              <a:rPr lang="en-GB" dirty="0" err="1"/>
              <a:t>och</a:t>
            </a:r>
            <a:r>
              <a:rPr lang="en-GB" dirty="0"/>
              <a:t> den </a:t>
            </a:r>
            <a:r>
              <a:rPr lang="en-GB" dirty="0" err="1"/>
              <a:t>fortsatta</a:t>
            </a:r>
            <a:r>
              <a:rPr lang="en-GB" dirty="0"/>
              <a:t> </a:t>
            </a:r>
            <a:r>
              <a:rPr lang="en-GB" dirty="0" err="1"/>
              <a:t>beredningen</a:t>
            </a:r>
            <a:endParaRPr lang="sv-SE" dirty="0"/>
          </a:p>
        </p:txBody>
      </p:sp>
      <p:sp>
        <p:nvSpPr>
          <p:cNvPr id="3" name="Underrubrik 2">
            <a:extLst>
              <a:ext uri="{FF2B5EF4-FFF2-40B4-BE49-F238E27FC236}">
                <a16:creationId xmlns:a16="http://schemas.microsoft.com/office/drawing/2014/main" id="{6CBAC995-FDDC-9889-DFBA-ED05373C881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7738829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7FFBA2-156A-C06F-4C68-6079AE52A03B}"/>
              </a:ext>
            </a:extLst>
          </p:cNvPr>
          <p:cNvSpPr>
            <a:spLocks noGrp="1"/>
          </p:cNvSpPr>
          <p:nvPr>
            <p:ph type="title"/>
          </p:nvPr>
        </p:nvSpPr>
        <p:spPr/>
        <p:txBody>
          <a:bodyPr>
            <a:normAutofit fontScale="90000"/>
          </a:bodyPr>
          <a:lstStyle/>
          <a:p>
            <a:r>
              <a:rPr lang="sv-SE" dirty="0"/>
              <a:t>konkurrens mellan förverkande och anspråk på egendom</a:t>
            </a:r>
            <a:endParaRPr lang="en-GB" dirty="0"/>
          </a:p>
        </p:txBody>
      </p:sp>
      <p:sp>
        <p:nvSpPr>
          <p:cNvPr id="3" name="Platshållare för innehåll 2">
            <a:extLst>
              <a:ext uri="{FF2B5EF4-FFF2-40B4-BE49-F238E27FC236}">
                <a16:creationId xmlns:a16="http://schemas.microsoft.com/office/drawing/2014/main" id="{37313392-4307-5A84-45B9-3095C512A686}"/>
              </a:ext>
            </a:extLst>
          </p:cNvPr>
          <p:cNvSpPr>
            <a:spLocks noGrp="1"/>
          </p:cNvSpPr>
          <p:nvPr>
            <p:ph idx="1"/>
          </p:nvPr>
        </p:nvSpPr>
        <p:spPr/>
        <p:txBody>
          <a:bodyPr/>
          <a:lstStyle/>
          <a:p>
            <a:pPr marL="0" indent="0">
              <a:buNone/>
            </a:pPr>
            <a:endParaRPr lang="sv-SE" sz="1800" dirty="0"/>
          </a:p>
          <a:p>
            <a:pPr marL="0" indent="0">
              <a:buNone/>
            </a:pPr>
            <a:r>
              <a:rPr lang="sv-SE" sz="2600" b="1" dirty="0"/>
              <a:t>22 §</a:t>
            </a:r>
            <a:r>
              <a:rPr lang="sv-SE" sz="2600" dirty="0"/>
              <a:t> Om rätten beslutar om förverkande av penningmedel och målsäganden i samma rättegång har framställt ett anspråk på penningmedel som svarar mot det som förverkas, ska rätten, om anspråket bifalls, fastställa att målsäganden har rätt till betalning ur det som staten får in till följd av förverkandebeslutet.</a:t>
            </a:r>
            <a:endParaRPr lang="en-GB" sz="2600" dirty="0"/>
          </a:p>
          <a:p>
            <a:endParaRPr lang="en-GB" dirty="0"/>
          </a:p>
        </p:txBody>
      </p:sp>
    </p:spTree>
    <p:extLst>
      <p:ext uri="{BB962C8B-B14F-4D97-AF65-F5344CB8AC3E}">
        <p14:creationId xmlns:p14="http://schemas.microsoft.com/office/powerpoint/2010/main" val="3012193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F9A0E-7FF9-35FB-47A5-0E8C114E7680}"/>
              </a:ext>
            </a:extLst>
          </p:cNvPr>
          <p:cNvSpPr>
            <a:spLocks noGrp="1"/>
          </p:cNvSpPr>
          <p:nvPr>
            <p:ph type="title"/>
          </p:nvPr>
        </p:nvSpPr>
        <p:spPr/>
        <p:txBody>
          <a:bodyPr>
            <a:normAutofit/>
          </a:bodyPr>
          <a:lstStyle/>
          <a:p>
            <a:r>
              <a:rPr lang="sv-SE" sz="4000" dirty="0"/>
              <a:t>konkurrens – exempel på domslut</a:t>
            </a:r>
            <a:endParaRPr lang="en-GB" dirty="0"/>
          </a:p>
        </p:txBody>
      </p:sp>
      <p:sp>
        <p:nvSpPr>
          <p:cNvPr id="3" name="Platshållare för innehåll 2">
            <a:extLst>
              <a:ext uri="{FF2B5EF4-FFF2-40B4-BE49-F238E27FC236}">
                <a16:creationId xmlns:a16="http://schemas.microsoft.com/office/drawing/2014/main" id="{216E6F84-0C70-5705-E594-19A91440940C}"/>
              </a:ext>
            </a:extLst>
          </p:cNvPr>
          <p:cNvSpPr>
            <a:spLocks noGrp="1"/>
          </p:cNvSpPr>
          <p:nvPr>
            <p:ph idx="1"/>
          </p:nvPr>
        </p:nvSpPr>
        <p:spPr>
          <a:xfrm>
            <a:off x="913794" y="1732449"/>
            <a:ext cx="11092675" cy="4946647"/>
          </a:xfrm>
        </p:spPr>
        <p:txBody>
          <a:bodyPr>
            <a:normAutofit fontScale="92500" lnSpcReduction="20000"/>
          </a:bodyPr>
          <a:lstStyle/>
          <a:p>
            <a:pPr marL="0" indent="0">
              <a:buNone/>
            </a:pPr>
            <a:r>
              <a:rPr lang="sv-SE" sz="2600" b="1" dirty="0"/>
              <a:t>enskilda anspråk</a:t>
            </a:r>
          </a:p>
          <a:p>
            <a:pPr marL="0" indent="0">
              <a:buNone/>
            </a:pPr>
            <a:r>
              <a:rPr lang="sv-SE" sz="2600" dirty="0"/>
              <a:t>1. A ska till B betala 10 000 kr jämte ränta enligt 6 § räntelagen från </a:t>
            </a:r>
          </a:p>
          <a:p>
            <a:pPr marL="0" indent="0">
              <a:buNone/>
            </a:pPr>
            <a:r>
              <a:rPr lang="sv-SE" sz="2600" dirty="0"/>
              <a:t>[datum] till dess betalning sker enligt följande:</a:t>
            </a:r>
          </a:p>
          <a:p>
            <a:pPr marL="0" indent="0">
              <a:buNone/>
            </a:pPr>
            <a:r>
              <a:rPr lang="sv-SE" sz="2600" dirty="0"/>
              <a:t>a) Tingsrätten fastställer att B, till fullgörande av p. 1 ovan, har rätt till betalning ur förverkade medel (förverkandebeslut p. 1 nedan) med 5 000 kr.</a:t>
            </a:r>
          </a:p>
          <a:p>
            <a:pPr marL="0" indent="0">
              <a:buNone/>
            </a:pPr>
            <a:r>
              <a:rPr lang="sv-SE" sz="2600" dirty="0"/>
              <a:t>b) A ska till B, till fullgörande av p. 1 ovan, betala 5 000 kr jämte ränta </a:t>
            </a:r>
          </a:p>
          <a:p>
            <a:pPr marL="0" indent="0">
              <a:buNone/>
            </a:pPr>
            <a:r>
              <a:rPr lang="sv-SE" sz="2600" dirty="0"/>
              <a:t>enligt 6 § räntelagen på beloppet 10 000 kr från [datum] till dess betalning sker.</a:t>
            </a:r>
          </a:p>
          <a:p>
            <a:pPr marL="0" indent="0">
              <a:buNone/>
            </a:pPr>
            <a:endParaRPr lang="sv-SE" sz="2600" b="1" dirty="0"/>
          </a:p>
          <a:p>
            <a:pPr marL="0" indent="0">
              <a:buNone/>
            </a:pPr>
            <a:r>
              <a:rPr lang="sv-SE" sz="2600" b="1" dirty="0"/>
              <a:t>förverkande och beslag</a:t>
            </a:r>
            <a:r>
              <a:rPr lang="sv-SE" sz="2600" dirty="0"/>
              <a:t> </a:t>
            </a:r>
          </a:p>
          <a:p>
            <a:pPr marL="0" indent="0">
              <a:buNone/>
            </a:pPr>
            <a:r>
              <a:rPr lang="sv-SE" sz="2600" dirty="0"/>
              <a:t>1. I penningbeslag tagna kontomedel (5 000 kr) förverkas (beslagsnummer). Penningbeslaget ska bestå.</a:t>
            </a:r>
            <a:endParaRPr lang="en-GB" sz="2600" dirty="0"/>
          </a:p>
          <a:p>
            <a:endParaRPr lang="en-GB" dirty="0"/>
          </a:p>
        </p:txBody>
      </p:sp>
    </p:spTree>
    <p:extLst>
      <p:ext uri="{BB962C8B-B14F-4D97-AF65-F5344CB8AC3E}">
        <p14:creationId xmlns:p14="http://schemas.microsoft.com/office/powerpoint/2010/main" val="396286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B6C8B-9039-DFE4-DBB6-33AA6D5BF07A}"/>
              </a:ext>
            </a:extLst>
          </p:cNvPr>
          <p:cNvSpPr>
            <a:spLocks noGrp="1"/>
          </p:cNvSpPr>
          <p:nvPr>
            <p:ph type="title"/>
          </p:nvPr>
        </p:nvSpPr>
        <p:spPr/>
        <p:txBody>
          <a:bodyPr/>
          <a:lstStyle/>
          <a:p>
            <a:r>
              <a:rPr lang="sv-SE" dirty="0"/>
              <a:t>uppdraget</a:t>
            </a:r>
          </a:p>
        </p:txBody>
      </p:sp>
      <p:sp>
        <p:nvSpPr>
          <p:cNvPr id="3" name="Platshållare för innehåll 2">
            <a:extLst>
              <a:ext uri="{FF2B5EF4-FFF2-40B4-BE49-F238E27FC236}">
                <a16:creationId xmlns:a16="http://schemas.microsoft.com/office/drawing/2014/main" id="{99D208F1-ACFF-33EC-8A45-998C7F7F09AC}"/>
              </a:ext>
            </a:extLst>
          </p:cNvPr>
          <p:cNvSpPr>
            <a:spLocks noGrp="1"/>
          </p:cNvSpPr>
          <p:nvPr>
            <p:ph idx="1"/>
          </p:nvPr>
        </p:nvSpPr>
        <p:spPr/>
        <p:txBody>
          <a:bodyPr>
            <a:normAutofit/>
          </a:bodyPr>
          <a:lstStyle/>
          <a:p>
            <a:r>
              <a:rPr lang="sv-SE" sz="2600" dirty="0"/>
              <a:t>tillse effektiv, ändamålsenlig, modernt utformad och anpassad till internationella åtaganden</a:t>
            </a:r>
          </a:p>
          <a:p>
            <a:r>
              <a:rPr lang="sv-SE" sz="2600" dirty="0"/>
              <a:t>överväga generell tillämplighet</a:t>
            </a:r>
          </a:p>
          <a:p>
            <a:r>
              <a:rPr lang="sv-SE" sz="2600" dirty="0"/>
              <a:t>överväga om förverkande utan samband med brott bör utvidgas</a:t>
            </a:r>
          </a:p>
          <a:p>
            <a:r>
              <a:rPr lang="sv-SE" sz="2600" dirty="0"/>
              <a:t>överväga om de processuella reglerna (inkl. säkrande av egendom) är vettigt utformade</a:t>
            </a:r>
          </a:p>
          <a:p>
            <a:r>
              <a:rPr lang="sv-SE" sz="2600" dirty="0"/>
              <a:t>utvärdera tillämpningen av penningbeslag och ev. utvidga tillämpningsområdet</a:t>
            </a:r>
          </a:p>
        </p:txBody>
      </p:sp>
    </p:spTree>
    <p:extLst>
      <p:ext uri="{BB962C8B-B14F-4D97-AF65-F5344CB8AC3E}">
        <p14:creationId xmlns:p14="http://schemas.microsoft.com/office/powerpoint/2010/main" val="380481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iffer">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ct:contentTypeSchema xmlns:ct="http://schemas.microsoft.com/office/2006/metadata/contentType" xmlns:ma="http://schemas.microsoft.com/office/2006/metadata/properties/metaAttributes" ct:_="" ma:_="" ma:contentTypeName="Ds-kapitel" ma:contentTypeID="0x010100BBA312BF02777149882D207184EC35C00C00887407B3EF7C22468336553D2E1880F7" ma:contentTypeVersion="89" ma:contentTypeDescription="Skapa ett nytt dokument." ma:contentTypeScope="" ma:versionID="8481db773dd600c95be5cbaeff27ab0c">
  <xsd:schema xmlns:xsd="http://www.w3.org/2001/XMLSchema" xmlns:xs="http://www.w3.org/2001/XMLSchema" xmlns:p="http://schemas.microsoft.com/office/2006/metadata/properties" xmlns:ns2="4e9c2f0c-7bf8-49af-8356-cbf363fc78a7" xmlns:ns3="cc625d36-bb37-4650-91b9-0c96159295ba" xmlns:ns4="18f3d968-6251-40b0-9f11-012b293496c2" xmlns:ns6="9c9941df-7074-4a92-bf99-225d24d78d61" xmlns:ns7="ee6c288e-8967-4cc8-9cd2-f77a18ff1cc8" targetNamespace="http://schemas.microsoft.com/office/2006/metadata/properties" ma:root="true" ma:fieldsID="b2f3d52841a3d69463b7b8248ba9e15f" ns2:_="" ns3:_="" ns4:_="" ns6:_="" ns7:_="">
    <xsd:import namespace="4e9c2f0c-7bf8-49af-8356-cbf363fc78a7"/>
    <xsd:import namespace="cc625d36-bb37-4650-91b9-0c96159295ba"/>
    <xsd:import namespace="18f3d968-6251-40b0-9f11-012b293496c2"/>
    <xsd:import namespace="9c9941df-7074-4a92-bf99-225d24d78d61"/>
    <xsd:import namespace="ee6c288e-8967-4cc8-9cd2-f77a18ff1cc8"/>
    <xsd:element name="properties">
      <xsd:complexType>
        <xsd:sequence>
          <xsd:element name="documentManagement">
            <xsd:complexType>
              <xsd:all>
                <xsd:element ref="ns2:RecordNumber" minOccurs="0"/>
                <xsd:element ref="ns2:DirtyMigration" minOccurs="0"/>
                <xsd:element ref="ns3:TaxCatchAllLabel" minOccurs="0"/>
                <xsd:element ref="ns2:LawKapitelrubrik" minOccurs="0"/>
                <xsd:element ref="ns2:LawSamlingsordning" minOccurs="0"/>
                <xsd:element ref="ns3:k46d94c0acf84ab9a79866a9d8b1905f" minOccurs="0"/>
                <xsd:element ref="ns3:TaxCatchAll" minOccurs="0"/>
                <xsd:element ref="ns3:edbe0b5c82304c8e847ab7b8c02a77c3" minOccurs="0"/>
                <xsd:element ref="ns4:RKNyckelord" minOccurs="0"/>
                <xsd:element ref="ns6:SharedWithUsers" minOccurs="0"/>
                <xsd:element ref="ns7:_dlc_DocId" minOccurs="0"/>
                <xsd:element ref="ns7:_dlc_DocIdUrl" minOccurs="0"/>
                <xsd:element ref="ns7: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3" nillable="true" ma:displayName="Diarienummer" ma:internalName="RecordNumber">
      <xsd:simpleType>
        <xsd:restriction base="dms:Text">
          <xsd:maxLength value="255"/>
        </xsd:restriction>
      </xsd:simpleType>
    </xsd:element>
    <xsd:element name="DirtyMigration" ma:index="5" nillable="true" ma:displayName="Migrerad inte uppdaterad" ma:default="0" ma:internalName="DirtyMigration">
      <xsd:simpleType>
        <xsd:restriction base="dms:Boolean"/>
      </xsd:simpleType>
    </xsd:element>
    <xsd:element name="LawKapitelrubrik" ma:index="10" nillable="true" ma:displayName="Kapitelrubrik" ma:description="Visas i sidhuvud" ma:internalName="Kapitelrubrik">
      <xsd:simpleType>
        <xsd:restriction base="dms:Text">
          <xsd:maxLength value="255"/>
        </xsd:restriction>
      </xsd:simpleType>
    </xsd:element>
    <xsd:element name="LawSamlingsordning" ma:index="11" nillable="true" ma:displayName="Samlingsordning" ma:decimals="0" ma:description="Ex 10,20,30" ma:internalName="Samlingsordning"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TaxCatchAllLabel" ma:index="6" nillable="true" ma:displayName="Taxonomy Catch All Column1" ma:hidden="true" ma:list="{967a4f75-c81f-4249-bd0a-6d6dd06385e6}" ma:internalName="TaxCatchAllLabel" ma:readOnly="true" ma:showField="CatchAllDataLabel" ma:web="941b21c3-a28b-4886-98bf-59088f150cd7">
      <xsd:complexType>
        <xsd:complexContent>
          <xsd:extension base="dms:MultiChoiceLookup">
            <xsd:sequence>
              <xsd:element name="Value" type="dms:Lookup" maxOccurs="unbounded" minOccurs="0" nillable="true"/>
            </xsd:sequence>
          </xsd:extension>
        </xsd:complexContent>
      </xsd:complexType>
    </xsd:element>
    <xsd:element name="k46d94c0acf84ab9a79866a9d8b1905f" ma:index="13" nillable="true" ma:taxonomy="true" ma:internalName="k46d94c0acf84ab9a79866a9d8b1905f" ma:taxonomyFieldName="Organisation" ma:displayName="Organisatorisk enhet" ma:fieldId="{446d94c0-acf8-4ab9-a798-66a9d8b1905f}" ma:sspId="d07acfae-4dfa-4949-99a8-259efd31a6ae" ma:termSetId="8c1436be-a8c9-4c8f-93bb-07dc2d5595bf" ma:anchorId="00000000-0000-0000-0000-000000000000" ma:open="true" ma:isKeyword="false">
      <xsd:complexType>
        <xsd:sequence>
          <xsd:element ref="pc:Terms" minOccurs="0" maxOccurs="1"/>
        </xsd:sequence>
      </xsd:complexType>
    </xsd:element>
    <xsd:element name="TaxCatchAll" ma:index="15" nillable="true" ma:displayName="Taxonomy Catch All Column" ma:hidden="true" ma:list="{967a4f75-c81f-4249-bd0a-6d6dd06385e6}" ma:internalName="TaxCatchAll" ma:showField="CatchAllData" ma:web="941b21c3-a28b-4886-98bf-59088f150cd7">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6"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8" nillable="true" ma:displayName="Nyckelord" ma:internalName="RKNyckel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9941df-7074-4a92-bf99-225d24d78d61" elementFormDefault="qualified">
    <xsd:import namespace="http://schemas.microsoft.com/office/2006/documentManagement/types"/>
    <xsd:import namespace="http://schemas.microsoft.com/office/infopath/2007/PartnerControls"/>
    <xsd:element name="SharedWithUsers" ma:index="2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6c288e-8967-4cc8-9cd2-f77a18ff1cc8" elementFormDefault="qualified">
    <xsd:import namespace="http://schemas.microsoft.com/office/2006/documentManagement/types"/>
    <xsd:import namespace="http://schemas.microsoft.com/office/infopath/2007/PartnerControls"/>
    <xsd:element name="_dlc_DocId" ma:index="21" nillable="true" ma:displayName="Dokument-ID-värde" ma:description="Värdet för dokument-ID som tilldelats till det här objektet." ma:internalName="_dlc_DocId" ma:readOnly="true">
      <xsd:simpleType>
        <xsd:restriction base="dms:Text"/>
      </xsd:simpleType>
    </xsd:element>
    <xsd:element name="_dlc_DocIdUrl" ma:index="22"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wKapitelrubrik xmlns="4e9c2f0c-7bf8-49af-8356-cbf363fc78a7" xsi:nil="true"/>
    <TaxCatchAll xmlns="cc625d36-bb37-4650-91b9-0c96159295ba"/>
    <edbe0b5c82304c8e847ab7b8c02a77c3 xmlns="cc625d36-bb37-4650-91b9-0c96159295ba">
      <Terms xmlns="http://schemas.microsoft.com/office/infopath/2007/PartnerControls"/>
    </edbe0b5c82304c8e847ab7b8c02a77c3>
    <DirtyMigration xmlns="4e9c2f0c-7bf8-49af-8356-cbf363fc78a7">false</DirtyMigration>
    <RecordNumber xmlns="4e9c2f0c-7bf8-49af-8356-cbf363fc78a7" xsi:nil="true"/>
    <LawSamlingsordning xmlns="4e9c2f0c-7bf8-49af-8356-cbf363fc78a7" xsi:nil="true"/>
    <RKNyckelord xmlns="18f3d968-6251-40b0-9f11-012b293496c2" xsi:nil="true"/>
    <k46d94c0acf84ab9a79866a9d8b1905f xmlns="cc625d36-bb37-4650-91b9-0c96159295ba">
      <Terms xmlns="http://schemas.microsoft.com/office/infopath/2007/PartnerControls"/>
    </k46d94c0acf84ab9a79866a9d8b1905f>
    <_dlc_DocId xmlns="ee6c288e-8967-4cc8-9cd2-f77a18ff1cc8">Z6FDU3QRZTKA-851998436-23201</_dlc_DocId>
    <_dlc_DocIdUrl xmlns="ee6c288e-8967-4cc8-9cd2-f77a18ff1cc8">
      <Url>https://dhs.sp.regeringskansliet.se/yta/ju-L5/_layouts/15/DocIdRedir.aspx?ID=Z6FDU3QRZTKA-851998436-23201</Url>
      <Description>Z6FDU3QRZTKA-851998436-23201</Description>
    </_dlc_DocIdUrl>
  </documentManagement>
</p:properties>
</file>

<file path=customXml/item5.xml><?xml version="1.0" encoding="utf-8"?>
<?mso-contentType ?>
<SharedContentType xmlns="Microsoft.SharePoint.Taxonomy.ContentTypeSync" SourceId="d07acfae-4dfa-4949-99a8-259efd31a6ae" ContentTypeId="0x010100BBA312BF02777149882D207184EC35C00C" PreviousValue="true"/>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B71AC-749E-4009-A93D-2C11DCAF47B6}">
  <ds:schemaRefs>
    <ds:schemaRef ds:uri="http://schemas.microsoft.com/sharepoint/events"/>
  </ds:schemaRefs>
</ds:datastoreItem>
</file>

<file path=customXml/itemProps2.xml><?xml version="1.0" encoding="utf-8"?>
<ds:datastoreItem xmlns:ds="http://schemas.openxmlformats.org/officeDocument/2006/customXml" ds:itemID="{85988A5C-DC10-4366-AA27-1F3716EA9AB3}">
  <ds:schemaRefs>
    <ds:schemaRef ds:uri="http://schemas.microsoft.com/office/2006/metadata/customXsn"/>
  </ds:schemaRefs>
</ds:datastoreItem>
</file>

<file path=customXml/itemProps3.xml><?xml version="1.0" encoding="utf-8"?>
<ds:datastoreItem xmlns:ds="http://schemas.openxmlformats.org/officeDocument/2006/customXml" ds:itemID="{1DD34FB7-12B4-4FA5-A745-903F3E3171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2f0c-7bf8-49af-8356-cbf363fc78a7"/>
    <ds:schemaRef ds:uri="cc625d36-bb37-4650-91b9-0c96159295ba"/>
    <ds:schemaRef ds:uri="18f3d968-6251-40b0-9f11-012b293496c2"/>
    <ds:schemaRef ds:uri="9c9941df-7074-4a92-bf99-225d24d78d61"/>
    <ds:schemaRef ds:uri="ee6c288e-8967-4cc8-9cd2-f77a18ff1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7B6F59-6F2A-40C0-A961-7E43C03365BB}">
  <ds:schemaRefs>
    <ds:schemaRef ds:uri="9c9941df-7074-4a92-bf99-225d24d78d61"/>
    <ds:schemaRef ds:uri="http://purl.org/dc/elements/1.1/"/>
    <ds:schemaRef ds:uri="18f3d968-6251-40b0-9f11-012b293496c2"/>
    <ds:schemaRef ds:uri="cc625d36-bb37-4650-91b9-0c96159295ba"/>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ee6c288e-8967-4cc8-9cd2-f77a18ff1cc8"/>
    <ds:schemaRef ds:uri="4e9c2f0c-7bf8-49af-8356-cbf363fc78a7"/>
    <ds:schemaRef ds:uri="http://www.w3.org/XML/1998/namespace"/>
    <ds:schemaRef ds:uri="http://purl.org/dc/dcmitype/"/>
  </ds:schemaRefs>
</ds:datastoreItem>
</file>

<file path=customXml/itemProps5.xml><?xml version="1.0" encoding="utf-8"?>
<ds:datastoreItem xmlns:ds="http://schemas.openxmlformats.org/officeDocument/2006/customXml" ds:itemID="{9B886517-CEA1-4D0C-B4D3-95F32CB68382}">
  <ds:schemaRefs>
    <ds:schemaRef ds:uri="Microsoft.SharePoint.Taxonomy.ContentTypeSync"/>
  </ds:schemaRefs>
</ds:datastoreItem>
</file>

<file path=customXml/itemProps6.xml><?xml version="1.0" encoding="utf-8"?>
<ds:datastoreItem xmlns:ds="http://schemas.openxmlformats.org/officeDocument/2006/customXml" ds:itemID="{39FD0C15-07BC-406B-853C-8461207CCF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TM04033929[[fn=Skiffer]]</Template>
  <TotalTime>0</TotalTime>
  <Words>3673</Words>
  <Application>Microsoft Office PowerPoint</Application>
  <PresentationFormat>Bredbild</PresentationFormat>
  <Paragraphs>484</Paragraphs>
  <Slides>81</Slides>
  <Notes>68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81</vt:i4>
      </vt:variant>
    </vt:vector>
  </HeadingPairs>
  <TitlesOfParts>
    <vt:vector size="87" baseType="lpstr">
      <vt:lpstr>Arial</vt:lpstr>
      <vt:lpstr>Calibri</vt:lpstr>
      <vt:lpstr>Calisto MT</vt:lpstr>
      <vt:lpstr>TimesNewRoman</vt:lpstr>
      <vt:lpstr>Wingdings 2</vt:lpstr>
      <vt:lpstr>Skiffer</vt:lpstr>
      <vt:lpstr>den nya förverkandelagstiftningen</vt:lpstr>
      <vt:lpstr>disposition </vt:lpstr>
      <vt:lpstr>allmänt om förverkande</vt:lpstr>
      <vt:lpstr>förverkande som rättsverkan av brott och självständig sanktion</vt:lpstr>
      <vt:lpstr>förverkande</vt:lpstr>
      <vt:lpstr>sakförverkande och värdeförverkande</vt:lpstr>
      <vt:lpstr>grundläggande frågor</vt:lpstr>
      <vt:lpstr>2020 års förverkandeutredning och den fortsatta beredningen</vt:lpstr>
      <vt:lpstr>uppdraget</vt:lpstr>
      <vt:lpstr>utredarens initiala tankar</vt:lpstr>
      <vt:lpstr>sakförverkandefrågan</vt:lpstr>
      <vt:lpstr>förverkande i fall där vinningen motsvarar skada för enskild</vt:lpstr>
      <vt:lpstr>förverkande i fall där vinningen motsvarar skada för enskild</vt:lpstr>
      <vt:lpstr>PowerPoint-presentation</vt:lpstr>
      <vt:lpstr>”civilrättsligt förverkande”</vt:lpstr>
      <vt:lpstr>beslag och kvarstad</vt:lpstr>
      <vt:lpstr>förverkandets tillbakaskjutna position</vt:lpstr>
      <vt:lpstr>förslagen</vt:lpstr>
      <vt:lpstr>förslagen</vt:lpstr>
      <vt:lpstr>ny utredning</vt:lpstr>
      <vt:lpstr>strukturen på det nya  36 kap. BrB</vt:lpstr>
      <vt:lpstr>den nya förverkandelagstiftning ska vara….</vt:lpstr>
      <vt:lpstr>struktur</vt:lpstr>
      <vt:lpstr>förverkandeformer i 36 kap. </vt:lpstr>
      <vt:lpstr>ett nytt 36 kap. i brottsbalken</vt:lpstr>
      <vt:lpstr>ett nytt 36 kap. i brottsbalken</vt:lpstr>
      <vt:lpstr>från vem får förverkande ske?</vt:lpstr>
      <vt:lpstr>äganderättskrav </vt:lpstr>
      <vt:lpstr>äganderättskrav – presumtionsregel </vt:lpstr>
      <vt:lpstr>kopplingskrav</vt:lpstr>
      <vt:lpstr>kopplingskrav</vt:lpstr>
      <vt:lpstr>allmänt om förverkande av brottsvinster och oförklarade tillgångar</vt:lpstr>
      <vt:lpstr>förtjänster från brottslighet kan förverkas på tre sätt</vt:lpstr>
      <vt:lpstr>förtjänster från brottslighet</vt:lpstr>
      <vt:lpstr>förverkande av brottsvinster </vt:lpstr>
      <vt:lpstr>förverkande av oförklarade tillgångar </vt:lpstr>
      <vt:lpstr>förverkande av brottsvinster </vt:lpstr>
      <vt:lpstr>förverkande av brottsvinster</vt:lpstr>
      <vt:lpstr>förverkande av brottsvinster</vt:lpstr>
      <vt:lpstr>förverkande av brottsvinster</vt:lpstr>
      <vt:lpstr>från vem kan brottsvinstförverkande ske?</vt:lpstr>
      <vt:lpstr>traditionellt sakförverkande</vt:lpstr>
      <vt:lpstr>traditionellt värdeförverkande</vt:lpstr>
      <vt:lpstr>fullgörelseförverkande (värdeförverkande + verkställighet genom sakförverkande)</vt:lpstr>
      <vt:lpstr>fullgörelse av en betalningsskyldighet om förverkande</vt:lpstr>
      <vt:lpstr>fullgörelse av en betalningsskyldighet om förverkande</vt:lpstr>
      <vt:lpstr>självständigt förverkande </vt:lpstr>
      <vt:lpstr>oförklarade tillgångar</vt:lpstr>
      <vt:lpstr>oförklarade tillgångar</vt:lpstr>
      <vt:lpstr>oförklarade tillgångar – beviskrav</vt:lpstr>
      <vt:lpstr>dalias leasingfirma</vt:lpstr>
      <vt:lpstr>småbarnspappan i Ystad</vt:lpstr>
      <vt:lpstr>PowerPoint-presentation</vt:lpstr>
      <vt:lpstr>självständigt förverkande</vt:lpstr>
      <vt:lpstr>utvidgat förverkande</vt:lpstr>
      <vt:lpstr>utvidgat förverkande</vt:lpstr>
      <vt:lpstr>utvidgat förverkande – ändring i lagtext</vt:lpstr>
      <vt:lpstr>utvidgat förverkande</vt:lpstr>
      <vt:lpstr>sammanfattning av relationen mellan olika förverkandeformer</vt:lpstr>
      <vt:lpstr>brottsvinstförverkande ./. förverkande av oförklarade tillgångar</vt:lpstr>
      <vt:lpstr>förverkande av förtjänster från brottslighet </vt:lpstr>
      <vt:lpstr>den nya förfarandelagen</vt:lpstr>
      <vt:lpstr>en ny förfarandelag</vt:lpstr>
      <vt:lpstr>när ska lagen tillämpas? </vt:lpstr>
      <vt:lpstr>när ska lagen tillämpas?  – utredningen (inkl. tvångsmedel) </vt:lpstr>
      <vt:lpstr>när ska lagen tillämpas?  – rättegången </vt:lpstr>
      <vt:lpstr>när ska lagen tillämpas? </vt:lpstr>
      <vt:lpstr>självständigt förverkande  </vt:lpstr>
      <vt:lpstr>tvångsmedelsanvändning </vt:lpstr>
      <vt:lpstr>tidsbegränsning för tvångsmedelsanvändningen</vt:lpstr>
      <vt:lpstr>3 kap. beslut som fattas av brottsbekämpande myndigheter i vissa fall </vt:lpstr>
      <vt:lpstr>4 kap. Handläggningen i domstol i vissa fall</vt:lpstr>
      <vt:lpstr>handläggningen i domstol </vt:lpstr>
      <vt:lpstr>5 kap. Tredje mans deltagande i en rättegång om förverkande</vt:lpstr>
      <vt:lpstr>6 kap. Juridiskt biträde m.m. </vt:lpstr>
      <vt:lpstr>konkurrens mellan förverkande och anspråk på egendom</vt:lpstr>
      <vt:lpstr>konkurrens mellan förverkande och anspråk på egendom </vt:lpstr>
      <vt:lpstr>konkurrens mellan förverkande och anspråk på egendom</vt:lpstr>
      <vt:lpstr>konkurrens mellan förverkande och anspråk på egendom</vt:lpstr>
      <vt:lpstr>konkurrens mellan förverkande och anspråk på egendom</vt:lpstr>
      <vt:lpstr>konkurrens – exempel på domslut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TB/PAP</dc:title>
  <dc:creator>Asp Petter - HDO</dc:creator>
  <cp:lastModifiedBy>Victor Hensjö</cp:lastModifiedBy>
  <cp:revision>36</cp:revision>
  <dcterms:created xsi:type="dcterms:W3CDTF">2024-05-19T11:46:00Z</dcterms:created>
  <dcterms:modified xsi:type="dcterms:W3CDTF">2025-01-28T09:13:20Z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0x010100BBA312BF02777149882D207184EC35C00C00887407B3EF7C22468336553D2E1880F7</vt:lpwstr>
  </property>
  <property fmtid="{D5CDD505-2E9C-101B-9397-08002B2CF9AE}" pid="3" name="Organisation">
    <vt:lpwstr/>
  </property>
  <property fmtid="{D5CDD505-2E9C-101B-9397-08002B2CF9AE}" pid="4" name="ActivityCategory">
    <vt:lpwstr/>
  </property>
  <property fmtid="{D5CDD505-2E9C-101B-9397-08002B2CF9AE}" pid="5" name="_dlc_DocIdItemGuid">
    <vt:lpwstr>0f6d1ad3-aa38-426f-8cb8-47fec8d5be46</vt:lpwstr>
  </property>
</Properties>
</file>