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863" r:id="rId1"/>
  </p:sldMasterIdLst>
  <p:notesMasterIdLst>
    <p:notesMasterId r:id="rId60"/>
  </p:notesMasterIdLst>
  <p:handoutMasterIdLst>
    <p:handoutMasterId r:id="rId61"/>
  </p:handoutMasterIdLst>
  <p:sldIdLst>
    <p:sldId id="278" r:id="rId2"/>
    <p:sldId id="345" r:id="rId3"/>
    <p:sldId id="324" r:id="rId4"/>
    <p:sldId id="326" r:id="rId5"/>
    <p:sldId id="367" r:id="rId6"/>
    <p:sldId id="354" r:id="rId7"/>
    <p:sldId id="355" r:id="rId8"/>
    <p:sldId id="357" r:id="rId9"/>
    <p:sldId id="360" r:id="rId10"/>
    <p:sldId id="361" r:id="rId11"/>
    <p:sldId id="362" r:id="rId12"/>
    <p:sldId id="292" r:id="rId13"/>
    <p:sldId id="293" r:id="rId14"/>
    <p:sldId id="294" r:id="rId15"/>
    <p:sldId id="374" r:id="rId16"/>
    <p:sldId id="297" r:id="rId17"/>
    <p:sldId id="375" r:id="rId18"/>
    <p:sldId id="299" r:id="rId19"/>
    <p:sldId id="327" r:id="rId20"/>
    <p:sldId id="302" r:id="rId21"/>
    <p:sldId id="300" r:id="rId22"/>
    <p:sldId id="301" r:id="rId23"/>
    <p:sldId id="305" r:id="rId24"/>
    <p:sldId id="332" r:id="rId25"/>
    <p:sldId id="333" r:id="rId26"/>
    <p:sldId id="334" r:id="rId27"/>
    <p:sldId id="306" r:id="rId28"/>
    <p:sldId id="319" r:id="rId29"/>
    <p:sldId id="320" r:id="rId30"/>
    <p:sldId id="321" r:id="rId31"/>
    <p:sldId id="348" r:id="rId32"/>
    <p:sldId id="349" r:id="rId33"/>
    <p:sldId id="337" r:id="rId34"/>
    <p:sldId id="308" r:id="rId35"/>
    <p:sldId id="310" r:id="rId36"/>
    <p:sldId id="350" r:id="rId37"/>
    <p:sldId id="311" r:id="rId38"/>
    <p:sldId id="309" r:id="rId39"/>
    <p:sldId id="307" r:id="rId40"/>
    <p:sldId id="370" r:id="rId41"/>
    <p:sldId id="312" r:id="rId42"/>
    <p:sldId id="378" r:id="rId43"/>
    <p:sldId id="372" r:id="rId44"/>
    <p:sldId id="343" r:id="rId45"/>
    <p:sldId id="338" r:id="rId46"/>
    <p:sldId id="313" r:id="rId47"/>
    <p:sldId id="317" r:id="rId48"/>
    <p:sldId id="318" r:id="rId49"/>
    <p:sldId id="330" r:id="rId50"/>
    <p:sldId id="346" r:id="rId51"/>
    <p:sldId id="352" r:id="rId52"/>
    <p:sldId id="339" r:id="rId53"/>
    <p:sldId id="314" r:id="rId54"/>
    <p:sldId id="376" r:id="rId55"/>
    <p:sldId id="371" r:id="rId56"/>
    <p:sldId id="335" r:id="rId57"/>
    <p:sldId id="377" r:id="rId58"/>
    <p:sldId id="344" r:id="rId59"/>
  </p:sldIdLst>
  <p:sldSz cx="9906000" cy="7010400"/>
  <p:notesSz cx="6797675" cy="9926638"/>
  <p:defaultTextStyle>
    <a:defPPr>
      <a:defRPr lang="sv-SE"/>
    </a:defPPr>
    <a:lvl1pPr algn="l" rtl="0" fontAlgn="base">
      <a:spcBef>
        <a:spcPct val="0"/>
      </a:spcBef>
      <a:spcAft>
        <a:spcPct val="0"/>
      </a:spcAft>
      <a:defRPr sz="2400" kern="1200">
        <a:solidFill>
          <a:schemeClr val="tx1"/>
        </a:solidFill>
        <a:latin typeface="Arial" charset="0"/>
        <a:ea typeface="ＭＳ Ｐゴシック" pitchFamily="1"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1"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1"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1"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1" charset="-128"/>
        <a:cs typeface="+mn-cs"/>
      </a:defRPr>
    </a:lvl5pPr>
    <a:lvl6pPr marL="2286000" algn="l" defTabSz="914400" rtl="0" eaLnBrk="1" latinLnBrk="0" hangingPunct="1">
      <a:defRPr sz="2400" kern="1200">
        <a:solidFill>
          <a:schemeClr val="tx1"/>
        </a:solidFill>
        <a:latin typeface="Arial" charset="0"/>
        <a:ea typeface="ＭＳ Ｐゴシック" pitchFamily="1" charset="-128"/>
        <a:cs typeface="+mn-cs"/>
      </a:defRPr>
    </a:lvl6pPr>
    <a:lvl7pPr marL="2743200" algn="l" defTabSz="914400" rtl="0" eaLnBrk="1" latinLnBrk="0" hangingPunct="1">
      <a:defRPr sz="2400" kern="1200">
        <a:solidFill>
          <a:schemeClr val="tx1"/>
        </a:solidFill>
        <a:latin typeface="Arial" charset="0"/>
        <a:ea typeface="ＭＳ Ｐゴシック" pitchFamily="1" charset="-128"/>
        <a:cs typeface="+mn-cs"/>
      </a:defRPr>
    </a:lvl7pPr>
    <a:lvl8pPr marL="3200400" algn="l" defTabSz="914400" rtl="0" eaLnBrk="1" latinLnBrk="0" hangingPunct="1">
      <a:defRPr sz="2400" kern="1200">
        <a:solidFill>
          <a:schemeClr val="tx1"/>
        </a:solidFill>
        <a:latin typeface="Arial" charset="0"/>
        <a:ea typeface="ＭＳ Ｐゴシック" pitchFamily="1" charset="-128"/>
        <a:cs typeface="+mn-cs"/>
      </a:defRPr>
    </a:lvl8pPr>
    <a:lvl9pPr marL="3657600" algn="l" defTabSz="914400" rtl="0" eaLnBrk="1" latinLnBrk="0" hangingPunct="1">
      <a:defRPr sz="2400"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208">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C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4" d="100"/>
          <a:sy n="34" d="100"/>
        </p:scale>
        <p:origin x="716" y="48"/>
      </p:cViewPr>
      <p:guideLst>
        <p:guide orient="horz" pos="2208"/>
        <p:guide pos="3120"/>
      </p:guideLst>
    </p:cSldViewPr>
  </p:slideViewPr>
  <p:notesTextViewPr>
    <p:cViewPr>
      <p:scale>
        <a:sx n="3" d="2"/>
        <a:sy n="3" d="2"/>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C014E9-441D-4F0D-B0DC-A8F4CC3A19AC}" type="doc">
      <dgm:prSet loTypeId="urn:microsoft.com/office/officeart/2005/8/layout/arrow4" loCatId="process" qsTypeId="urn:microsoft.com/office/officeart/2005/8/quickstyle/simple5" qsCatId="simple" csTypeId="urn:microsoft.com/office/officeart/2005/8/colors/accent5_4" csCatId="accent5" phldr="1"/>
      <dgm:spPr/>
      <dgm:t>
        <a:bodyPr/>
        <a:lstStyle/>
        <a:p>
          <a:endParaRPr lang="sv-SE"/>
        </a:p>
      </dgm:t>
    </dgm:pt>
    <dgm:pt modelId="{36E8261F-A9A9-4E16-825E-B19BFBF660EF}">
      <dgm:prSet phldrT="[Text]"/>
      <dgm:spPr/>
      <dgm:t>
        <a:bodyPr/>
        <a:lstStyle/>
        <a:p>
          <a:r>
            <a:rPr lang="sv-SE" dirty="0"/>
            <a:t>Målsägandens berättelse samt stödbevisning</a:t>
          </a:r>
        </a:p>
      </dgm:t>
    </dgm:pt>
    <dgm:pt modelId="{B305BE49-33C1-4FE9-90A3-057367532580}" type="parTrans" cxnId="{5E0D17CB-DA69-41CB-9E9A-67B39848EC7D}">
      <dgm:prSet/>
      <dgm:spPr/>
      <dgm:t>
        <a:bodyPr/>
        <a:lstStyle/>
        <a:p>
          <a:endParaRPr lang="sv-SE"/>
        </a:p>
      </dgm:t>
    </dgm:pt>
    <dgm:pt modelId="{F99505DA-A552-4BC8-AFEA-4268803E0BAF}" type="sibTrans" cxnId="{5E0D17CB-DA69-41CB-9E9A-67B39848EC7D}">
      <dgm:prSet/>
      <dgm:spPr/>
      <dgm:t>
        <a:bodyPr/>
        <a:lstStyle/>
        <a:p>
          <a:endParaRPr lang="sv-SE"/>
        </a:p>
      </dgm:t>
    </dgm:pt>
    <dgm:pt modelId="{810041BD-9837-4319-95CD-35630E44C2AA}">
      <dgm:prSet phldrT="[Text]"/>
      <dgm:spPr/>
      <dgm:t>
        <a:bodyPr/>
        <a:lstStyle/>
        <a:p>
          <a:r>
            <a:rPr lang="sv-SE" dirty="0"/>
            <a:t>Tilltalads berättelse</a:t>
          </a:r>
        </a:p>
      </dgm:t>
    </dgm:pt>
    <dgm:pt modelId="{58779995-E95E-4DD7-82C2-3C9E4F6C3FA2}" type="parTrans" cxnId="{5C8670A7-084D-404A-AF74-158E0D0B1F1E}">
      <dgm:prSet/>
      <dgm:spPr/>
      <dgm:t>
        <a:bodyPr/>
        <a:lstStyle/>
        <a:p>
          <a:endParaRPr lang="sv-SE"/>
        </a:p>
      </dgm:t>
    </dgm:pt>
    <dgm:pt modelId="{928C0E51-57FE-4856-B5E3-E4FAFD4C8365}" type="sibTrans" cxnId="{5C8670A7-084D-404A-AF74-158E0D0B1F1E}">
      <dgm:prSet/>
      <dgm:spPr/>
      <dgm:t>
        <a:bodyPr/>
        <a:lstStyle/>
        <a:p>
          <a:endParaRPr lang="sv-SE"/>
        </a:p>
      </dgm:t>
    </dgm:pt>
    <dgm:pt modelId="{A445DAB1-CBCB-44F9-92E0-7713DCD7F9AA}" type="pres">
      <dgm:prSet presAssocID="{47C014E9-441D-4F0D-B0DC-A8F4CC3A19AC}" presName="compositeShape" presStyleCnt="0">
        <dgm:presLayoutVars>
          <dgm:chMax val="2"/>
          <dgm:dir/>
          <dgm:resizeHandles val="exact"/>
        </dgm:presLayoutVars>
      </dgm:prSet>
      <dgm:spPr/>
    </dgm:pt>
    <dgm:pt modelId="{CAE29303-5A65-4AC6-B27B-FFCC85F89F94}" type="pres">
      <dgm:prSet presAssocID="{36E8261F-A9A9-4E16-825E-B19BFBF660EF}" presName="upArrow" presStyleLbl="node1" presStyleIdx="0" presStyleCnt="2"/>
      <dgm:spPr/>
    </dgm:pt>
    <dgm:pt modelId="{20582DF1-23FA-4053-8A0E-0B6FF1DE4BF1}" type="pres">
      <dgm:prSet presAssocID="{36E8261F-A9A9-4E16-825E-B19BFBF660EF}" presName="upArrowText" presStyleLbl="revTx" presStyleIdx="0" presStyleCnt="2">
        <dgm:presLayoutVars>
          <dgm:chMax val="0"/>
          <dgm:bulletEnabled val="1"/>
        </dgm:presLayoutVars>
      </dgm:prSet>
      <dgm:spPr/>
    </dgm:pt>
    <dgm:pt modelId="{8755AE9F-44EA-402F-96FE-D738B25C9368}" type="pres">
      <dgm:prSet presAssocID="{810041BD-9837-4319-95CD-35630E44C2AA}" presName="downArrow" presStyleLbl="node1" presStyleIdx="1" presStyleCnt="2" custLinFactNeighborX="40634" custLinFactNeighborY="5105"/>
      <dgm:spPr/>
    </dgm:pt>
    <dgm:pt modelId="{A575C2B1-23AA-4835-B5EA-2FD4CC77ECE3}" type="pres">
      <dgm:prSet presAssocID="{810041BD-9837-4319-95CD-35630E44C2AA}" presName="downArrowText" presStyleLbl="revTx" presStyleIdx="1" presStyleCnt="2" custScaleX="66706">
        <dgm:presLayoutVars>
          <dgm:chMax val="0"/>
          <dgm:bulletEnabled val="1"/>
        </dgm:presLayoutVars>
      </dgm:prSet>
      <dgm:spPr/>
    </dgm:pt>
  </dgm:ptLst>
  <dgm:cxnLst>
    <dgm:cxn modelId="{57F1E904-A071-4403-A457-6D7A07AA771E}" type="presOf" srcId="{47C014E9-441D-4F0D-B0DC-A8F4CC3A19AC}" destId="{A445DAB1-CBCB-44F9-92E0-7713DCD7F9AA}" srcOrd="0" destOrd="0" presId="urn:microsoft.com/office/officeart/2005/8/layout/arrow4"/>
    <dgm:cxn modelId="{5D76AE78-38A6-4E33-BCB1-80C3835CA78C}" type="presOf" srcId="{810041BD-9837-4319-95CD-35630E44C2AA}" destId="{A575C2B1-23AA-4835-B5EA-2FD4CC77ECE3}" srcOrd="0" destOrd="0" presId="urn:microsoft.com/office/officeart/2005/8/layout/arrow4"/>
    <dgm:cxn modelId="{5C8670A7-084D-404A-AF74-158E0D0B1F1E}" srcId="{47C014E9-441D-4F0D-B0DC-A8F4CC3A19AC}" destId="{810041BD-9837-4319-95CD-35630E44C2AA}" srcOrd="1" destOrd="0" parTransId="{58779995-E95E-4DD7-82C2-3C9E4F6C3FA2}" sibTransId="{928C0E51-57FE-4856-B5E3-E4FAFD4C8365}"/>
    <dgm:cxn modelId="{ED6450C6-2BD9-4658-9757-C956C95C7E19}" type="presOf" srcId="{36E8261F-A9A9-4E16-825E-B19BFBF660EF}" destId="{20582DF1-23FA-4053-8A0E-0B6FF1DE4BF1}" srcOrd="0" destOrd="0" presId="urn:microsoft.com/office/officeart/2005/8/layout/arrow4"/>
    <dgm:cxn modelId="{5E0D17CB-DA69-41CB-9E9A-67B39848EC7D}" srcId="{47C014E9-441D-4F0D-B0DC-A8F4CC3A19AC}" destId="{36E8261F-A9A9-4E16-825E-B19BFBF660EF}" srcOrd="0" destOrd="0" parTransId="{B305BE49-33C1-4FE9-90A3-057367532580}" sibTransId="{F99505DA-A552-4BC8-AFEA-4268803E0BAF}"/>
    <dgm:cxn modelId="{FB52DE28-6C5B-4893-8437-F950228D770C}" type="presParOf" srcId="{A445DAB1-CBCB-44F9-92E0-7713DCD7F9AA}" destId="{CAE29303-5A65-4AC6-B27B-FFCC85F89F94}" srcOrd="0" destOrd="0" presId="urn:microsoft.com/office/officeart/2005/8/layout/arrow4"/>
    <dgm:cxn modelId="{4DAD5932-DADF-4763-86EE-9CB263D277C2}" type="presParOf" srcId="{A445DAB1-CBCB-44F9-92E0-7713DCD7F9AA}" destId="{20582DF1-23FA-4053-8A0E-0B6FF1DE4BF1}" srcOrd="1" destOrd="0" presId="urn:microsoft.com/office/officeart/2005/8/layout/arrow4"/>
    <dgm:cxn modelId="{E142BB06-AD21-410E-8A53-4F6BB545768C}" type="presParOf" srcId="{A445DAB1-CBCB-44F9-92E0-7713DCD7F9AA}" destId="{8755AE9F-44EA-402F-96FE-D738B25C9368}" srcOrd="2" destOrd="0" presId="urn:microsoft.com/office/officeart/2005/8/layout/arrow4"/>
    <dgm:cxn modelId="{3FA2113C-0F79-4FE7-A8C7-8AD7B087558E}" type="presParOf" srcId="{A445DAB1-CBCB-44F9-92E0-7713DCD7F9AA}" destId="{A575C2B1-23AA-4835-B5EA-2FD4CC77ECE3}"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E29303-5A65-4AC6-B27B-FFCC85F89F94}">
      <dsp:nvSpPr>
        <dsp:cNvPr id="0" name=""/>
        <dsp:cNvSpPr/>
      </dsp:nvSpPr>
      <dsp:spPr>
        <a:xfrm>
          <a:off x="363414" y="0"/>
          <a:ext cx="2542889" cy="2221229"/>
        </a:xfrm>
        <a:prstGeom prst="upArrow">
          <a:avLst/>
        </a:prstGeom>
        <a:gradFill rotWithShape="0">
          <a:gsLst>
            <a:gs pos="0">
              <a:schemeClr val="accent5">
                <a:shade val="50000"/>
                <a:hueOff val="0"/>
                <a:satOff val="0"/>
                <a:lumOff val="0"/>
                <a:alphaOff val="0"/>
                <a:tint val="100000"/>
                <a:shade val="100000"/>
                <a:satMod val="130000"/>
              </a:schemeClr>
            </a:gs>
            <a:gs pos="100000">
              <a:schemeClr val="accent5">
                <a:shade val="5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0582DF1-23FA-4053-8A0E-0B6FF1DE4BF1}">
      <dsp:nvSpPr>
        <dsp:cNvPr id="0" name=""/>
        <dsp:cNvSpPr/>
      </dsp:nvSpPr>
      <dsp:spPr>
        <a:xfrm>
          <a:off x="2982590" y="0"/>
          <a:ext cx="4315206" cy="2221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816" tIns="0" rIns="305816" bIns="305816" numCol="1" spcCol="1270" anchor="ctr" anchorCtr="0">
          <a:noAutofit/>
        </a:bodyPr>
        <a:lstStyle/>
        <a:p>
          <a:pPr marL="0" lvl="0" indent="0" algn="l" defTabSz="1911350">
            <a:lnSpc>
              <a:spcPct val="90000"/>
            </a:lnSpc>
            <a:spcBef>
              <a:spcPct val="0"/>
            </a:spcBef>
            <a:spcAft>
              <a:spcPct val="35000"/>
            </a:spcAft>
            <a:buNone/>
          </a:pPr>
          <a:r>
            <a:rPr lang="sv-SE" sz="4300" kern="1200" dirty="0"/>
            <a:t>Målsägandens berättelse samt stödbevisning</a:t>
          </a:r>
        </a:p>
      </dsp:txBody>
      <dsp:txXfrm>
        <a:off x="2982590" y="0"/>
        <a:ext cx="4315206" cy="2221229"/>
      </dsp:txXfrm>
    </dsp:sp>
    <dsp:sp modelId="{8755AE9F-44EA-402F-96FE-D738B25C9368}">
      <dsp:nvSpPr>
        <dsp:cNvPr id="0" name=""/>
        <dsp:cNvSpPr/>
      </dsp:nvSpPr>
      <dsp:spPr>
        <a:xfrm>
          <a:off x="2159558" y="2406332"/>
          <a:ext cx="2542889" cy="2221229"/>
        </a:xfrm>
        <a:prstGeom prst="downArrow">
          <a:avLst/>
        </a:prstGeom>
        <a:gradFill rotWithShape="0">
          <a:gsLst>
            <a:gs pos="0">
              <a:schemeClr val="accent5">
                <a:shade val="50000"/>
                <a:hueOff val="0"/>
                <a:satOff val="0"/>
                <a:lumOff val="47851"/>
                <a:alphaOff val="0"/>
                <a:tint val="100000"/>
                <a:shade val="100000"/>
                <a:satMod val="130000"/>
              </a:schemeClr>
            </a:gs>
            <a:gs pos="100000">
              <a:schemeClr val="accent5">
                <a:shade val="50000"/>
                <a:hueOff val="0"/>
                <a:satOff val="0"/>
                <a:lumOff val="47851"/>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575C2B1-23AA-4835-B5EA-2FD4CC77ECE3}">
      <dsp:nvSpPr>
        <dsp:cNvPr id="0" name=""/>
        <dsp:cNvSpPr/>
      </dsp:nvSpPr>
      <dsp:spPr>
        <a:xfrm>
          <a:off x="4463809" y="2406332"/>
          <a:ext cx="2878501" cy="2221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816" tIns="0" rIns="305816" bIns="305816" numCol="1" spcCol="1270" anchor="ctr" anchorCtr="0">
          <a:noAutofit/>
        </a:bodyPr>
        <a:lstStyle/>
        <a:p>
          <a:pPr marL="0" lvl="0" indent="0" algn="l" defTabSz="1911350">
            <a:lnSpc>
              <a:spcPct val="90000"/>
            </a:lnSpc>
            <a:spcBef>
              <a:spcPct val="0"/>
            </a:spcBef>
            <a:spcAft>
              <a:spcPct val="35000"/>
            </a:spcAft>
            <a:buNone/>
          </a:pPr>
          <a:r>
            <a:rPr lang="sv-SE" sz="4300" kern="1200" dirty="0"/>
            <a:t>Tilltalads berättelse</a:t>
          </a:r>
        </a:p>
      </dsp:txBody>
      <dsp:txXfrm>
        <a:off x="4463809" y="2406332"/>
        <a:ext cx="2878501" cy="2221229"/>
      </dsp:txXfrm>
    </dsp:sp>
  </dsp:spTree>
</dsp:drawing>
</file>

<file path=ppt/diagrams/layout1.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1"/>
            <a:ext cx="2945862" cy="497333"/>
          </a:xfrm>
          <a:prstGeom prst="rect">
            <a:avLst/>
          </a:prstGeom>
          <a:noFill/>
          <a:ln w="9525">
            <a:noFill/>
            <a:miter lim="800000"/>
            <a:headEnd/>
            <a:tailEnd/>
          </a:ln>
          <a:effectLst/>
        </p:spPr>
        <p:txBody>
          <a:bodyPr vert="horz" wrap="square" lIns="91124" tIns="45563" rIns="91124" bIns="45563" numCol="1" anchor="t" anchorCtr="0" compatLnSpc="1">
            <a:prstTxWarp prst="textNoShape">
              <a:avLst/>
            </a:prstTxWarp>
          </a:bodyPr>
          <a:lstStyle>
            <a:lvl1pPr defTabSz="911785" eaLnBrk="0" hangingPunct="0">
              <a:defRPr sz="1300">
                <a:latin typeface="Times New Roman" pitchFamily="18" charset="0"/>
                <a:ea typeface="+mn-ea"/>
                <a:cs typeface="+mn-cs"/>
              </a:defRPr>
            </a:lvl1pPr>
          </a:lstStyle>
          <a:p>
            <a:pPr>
              <a:defRPr/>
            </a:pPr>
            <a:endParaRPr lang="sv-SE"/>
          </a:p>
        </p:txBody>
      </p:sp>
      <p:sp>
        <p:nvSpPr>
          <p:cNvPr id="5123" name="Rectangle 3"/>
          <p:cNvSpPr>
            <a:spLocks noGrp="1" noChangeArrowheads="1"/>
          </p:cNvSpPr>
          <p:nvPr>
            <p:ph type="dt" sz="quarter" idx="1"/>
          </p:nvPr>
        </p:nvSpPr>
        <p:spPr bwMode="auto">
          <a:xfrm>
            <a:off x="3851814" y="1"/>
            <a:ext cx="2945862" cy="497333"/>
          </a:xfrm>
          <a:prstGeom prst="rect">
            <a:avLst/>
          </a:prstGeom>
          <a:noFill/>
          <a:ln w="9525">
            <a:noFill/>
            <a:miter lim="800000"/>
            <a:headEnd/>
            <a:tailEnd/>
          </a:ln>
          <a:effectLst/>
        </p:spPr>
        <p:txBody>
          <a:bodyPr vert="horz" wrap="square" lIns="91124" tIns="45563" rIns="91124" bIns="45563" numCol="1" anchor="t" anchorCtr="0" compatLnSpc="1">
            <a:prstTxWarp prst="textNoShape">
              <a:avLst/>
            </a:prstTxWarp>
          </a:bodyPr>
          <a:lstStyle>
            <a:lvl1pPr algn="r" defTabSz="911785" eaLnBrk="0" hangingPunct="0">
              <a:defRPr sz="1300">
                <a:latin typeface="Times New Roman" pitchFamily="18" charset="0"/>
                <a:ea typeface="+mn-ea"/>
                <a:cs typeface="+mn-cs"/>
              </a:defRPr>
            </a:lvl1pPr>
          </a:lstStyle>
          <a:p>
            <a:pPr>
              <a:defRPr/>
            </a:pPr>
            <a:endParaRPr lang="sv-SE"/>
          </a:p>
        </p:txBody>
      </p:sp>
      <p:sp>
        <p:nvSpPr>
          <p:cNvPr id="5124" name="Rectangle 4"/>
          <p:cNvSpPr>
            <a:spLocks noGrp="1" noChangeArrowheads="1"/>
          </p:cNvSpPr>
          <p:nvPr>
            <p:ph type="ftr" sz="quarter" idx="2"/>
          </p:nvPr>
        </p:nvSpPr>
        <p:spPr bwMode="auto">
          <a:xfrm>
            <a:off x="0" y="9429305"/>
            <a:ext cx="2945862" cy="497333"/>
          </a:xfrm>
          <a:prstGeom prst="rect">
            <a:avLst/>
          </a:prstGeom>
          <a:noFill/>
          <a:ln w="9525">
            <a:noFill/>
            <a:miter lim="800000"/>
            <a:headEnd/>
            <a:tailEnd/>
          </a:ln>
          <a:effectLst/>
        </p:spPr>
        <p:txBody>
          <a:bodyPr vert="horz" wrap="square" lIns="91124" tIns="45563" rIns="91124" bIns="45563" numCol="1" anchor="b" anchorCtr="0" compatLnSpc="1">
            <a:prstTxWarp prst="textNoShape">
              <a:avLst/>
            </a:prstTxWarp>
          </a:bodyPr>
          <a:lstStyle>
            <a:lvl1pPr defTabSz="911785" eaLnBrk="0" hangingPunct="0">
              <a:defRPr sz="1300">
                <a:latin typeface="Times New Roman" pitchFamily="18" charset="0"/>
                <a:ea typeface="+mn-ea"/>
                <a:cs typeface="+mn-cs"/>
              </a:defRPr>
            </a:lvl1pPr>
          </a:lstStyle>
          <a:p>
            <a:pPr>
              <a:defRPr/>
            </a:pPr>
            <a:endParaRPr lang="sv-SE"/>
          </a:p>
        </p:txBody>
      </p:sp>
      <p:sp>
        <p:nvSpPr>
          <p:cNvPr id="5125" name="Rectangle 5"/>
          <p:cNvSpPr>
            <a:spLocks noGrp="1" noChangeArrowheads="1"/>
          </p:cNvSpPr>
          <p:nvPr>
            <p:ph type="sldNum" sz="quarter" idx="3"/>
          </p:nvPr>
        </p:nvSpPr>
        <p:spPr bwMode="auto">
          <a:xfrm>
            <a:off x="3851814" y="9429305"/>
            <a:ext cx="2945862" cy="497333"/>
          </a:xfrm>
          <a:prstGeom prst="rect">
            <a:avLst/>
          </a:prstGeom>
          <a:noFill/>
          <a:ln w="9525">
            <a:noFill/>
            <a:miter lim="800000"/>
            <a:headEnd/>
            <a:tailEnd/>
          </a:ln>
          <a:effectLst/>
        </p:spPr>
        <p:txBody>
          <a:bodyPr vert="horz" wrap="square" lIns="91124" tIns="45563" rIns="91124" bIns="45563" numCol="1" anchor="b" anchorCtr="0" compatLnSpc="1">
            <a:prstTxWarp prst="textNoShape">
              <a:avLst/>
            </a:prstTxWarp>
          </a:bodyPr>
          <a:lstStyle>
            <a:lvl1pPr algn="r" defTabSz="911314" eaLnBrk="0" hangingPunct="0">
              <a:defRPr sz="1300">
                <a:latin typeface="Times New Roman" pitchFamily="1" charset="0"/>
              </a:defRPr>
            </a:lvl1pPr>
          </a:lstStyle>
          <a:p>
            <a:fld id="{9BCF4B63-4311-49BE-A4C2-1041182EE3D3}" type="slidenum">
              <a:rPr lang="sv-SE"/>
              <a:pPr/>
              <a:t>‹#›</a:t>
            </a:fld>
            <a:endParaRPr lang="sv-SE"/>
          </a:p>
        </p:txBody>
      </p:sp>
    </p:spTree>
    <p:extLst>
      <p:ext uri="{BB962C8B-B14F-4D97-AF65-F5344CB8AC3E}">
        <p14:creationId xmlns:p14="http://schemas.microsoft.com/office/powerpoint/2010/main" val="221022991"/>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1T09:48:22.681"/>
    </inkml:context>
    <inkml:brush xml:id="br0">
      <inkml:brushProperty name="width" value="0.05" units="cm"/>
      <inkml:brushProperty name="height" value="0.05" units="cm"/>
    </inkml:brush>
  </inkml:definitions>
  <inkml:trace contextRef="#ctx0" brushRef="#br0">0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1T09:48:06.565"/>
    </inkml:context>
    <inkml:brush xml:id="br0">
      <inkml:brushProperty name="width" value="0.05" units="cm"/>
      <inkml:brushProperty name="height" value="0.05" units="cm"/>
    </inkml:brush>
  </inkml:definitions>
  <inkml:trace contextRef="#ctx0" brushRef="#br0">1 0 24575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1T09:48:07.352"/>
    </inkml:context>
    <inkml:brush xml:id="br0">
      <inkml:brushProperty name="width" value="0.05" units="cm"/>
      <inkml:brushProperty name="height" value="0.05" units="cm"/>
    </inkml:brush>
  </inkml:definitions>
  <inkml:trace contextRef="#ctx0" brushRef="#br0">1 0 24575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1"/>
            <a:ext cx="2945862" cy="497333"/>
          </a:xfrm>
          <a:prstGeom prst="rect">
            <a:avLst/>
          </a:prstGeom>
          <a:noFill/>
          <a:ln w="9525">
            <a:noFill/>
            <a:miter lim="800000"/>
            <a:headEnd/>
            <a:tailEnd/>
          </a:ln>
          <a:effectLst/>
        </p:spPr>
        <p:txBody>
          <a:bodyPr vert="horz" wrap="square" lIns="91124" tIns="45563" rIns="91124" bIns="45563" numCol="1" anchor="t" anchorCtr="0" compatLnSpc="1">
            <a:prstTxWarp prst="textNoShape">
              <a:avLst/>
            </a:prstTxWarp>
          </a:bodyPr>
          <a:lstStyle>
            <a:lvl1pPr defTabSz="911785" eaLnBrk="0" hangingPunct="0">
              <a:defRPr sz="1300">
                <a:latin typeface="Times New Roman" pitchFamily="18" charset="0"/>
                <a:ea typeface="+mn-ea"/>
                <a:cs typeface="+mn-cs"/>
              </a:defRPr>
            </a:lvl1pPr>
          </a:lstStyle>
          <a:p>
            <a:pPr>
              <a:defRPr/>
            </a:pPr>
            <a:endParaRPr lang="sv-SE"/>
          </a:p>
        </p:txBody>
      </p:sp>
      <p:sp>
        <p:nvSpPr>
          <p:cNvPr id="7171" name="Rectangle 3"/>
          <p:cNvSpPr>
            <a:spLocks noGrp="1" noChangeArrowheads="1"/>
          </p:cNvSpPr>
          <p:nvPr>
            <p:ph type="dt" idx="1"/>
          </p:nvPr>
        </p:nvSpPr>
        <p:spPr bwMode="auto">
          <a:xfrm>
            <a:off x="3851814" y="1"/>
            <a:ext cx="2945862" cy="497333"/>
          </a:xfrm>
          <a:prstGeom prst="rect">
            <a:avLst/>
          </a:prstGeom>
          <a:noFill/>
          <a:ln w="9525">
            <a:noFill/>
            <a:miter lim="800000"/>
            <a:headEnd/>
            <a:tailEnd/>
          </a:ln>
          <a:effectLst/>
        </p:spPr>
        <p:txBody>
          <a:bodyPr vert="horz" wrap="square" lIns="91124" tIns="45563" rIns="91124" bIns="45563" numCol="1" anchor="t" anchorCtr="0" compatLnSpc="1">
            <a:prstTxWarp prst="textNoShape">
              <a:avLst/>
            </a:prstTxWarp>
          </a:bodyPr>
          <a:lstStyle>
            <a:lvl1pPr algn="r" defTabSz="911785" eaLnBrk="0" hangingPunct="0">
              <a:defRPr sz="1300">
                <a:latin typeface="Times New Roman" pitchFamily="18" charset="0"/>
                <a:ea typeface="+mn-ea"/>
                <a:cs typeface="+mn-cs"/>
              </a:defRPr>
            </a:lvl1pPr>
          </a:lstStyle>
          <a:p>
            <a:pPr>
              <a:defRPr/>
            </a:pPr>
            <a:endParaRPr lang="sv-SE"/>
          </a:p>
        </p:txBody>
      </p:sp>
      <p:sp>
        <p:nvSpPr>
          <p:cNvPr id="11268" name="Rectangle 4"/>
          <p:cNvSpPr>
            <a:spLocks noGrp="1" noRot="1" noChangeAspect="1" noChangeArrowheads="1" noTextEdit="1"/>
          </p:cNvSpPr>
          <p:nvPr>
            <p:ph type="sldImg" idx="2"/>
          </p:nvPr>
        </p:nvSpPr>
        <p:spPr bwMode="auto">
          <a:xfrm>
            <a:off x="768350" y="742950"/>
            <a:ext cx="52609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05952" y="4714653"/>
            <a:ext cx="4985772" cy="4468296"/>
          </a:xfrm>
          <a:prstGeom prst="rect">
            <a:avLst/>
          </a:prstGeom>
          <a:noFill/>
          <a:ln w="9525">
            <a:noFill/>
            <a:miter lim="800000"/>
            <a:headEnd/>
            <a:tailEnd/>
          </a:ln>
          <a:effectLst/>
        </p:spPr>
        <p:txBody>
          <a:bodyPr vert="horz" wrap="square" lIns="91124" tIns="45563" rIns="91124" bIns="45563"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174" name="Rectangle 6"/>
          <p:cNvSpPr>
            <a:spLocks noGrp="1" noChangeArrowheads="1"/>
          </p:cNvSpPr>
          <p:nvPr>
            <p:ph type="ftr" sz="quarter" idx="4"/>
          </p:nvPr>
        </p:nvSpPr>
        <p:spPr bwMode="auto">
          <a:xfrm>
            <a:off x="0" y="9429305"/>
            <a:ext cx="2945862" cy="497333"/>
          </a:xfrm>
          <a:prstGeom prst="rect">
            <a:avLst/>
          </a:prstGeom>
          <a:noFill/>
          <a:ln w="9525">
            <a:noFill/>
            <a:miter lim="800000"/>
            <a:headEnd/>
            <a:tailEnd/>
          </a:ln>
          <a:effectLst/>
        </p:spPr>
        <p:txBody>
          <a:bodyPr vert="horz" wrap="square" lIns="91124" tIns="45563" rIns="91124" bIns="45563" numCol="1" anchor="b" anchorCtr="0" compatLnSpc="1">
            <a:prstTxWarp prst="textNoShape">
              <a:avLst/>
            </a:prstTxWarp>
          </a:bodyPr>
          <a:lstStyle>
            <a:lvl1pPr defTabSz="911785" eaLnBrk="0" hangingPunct="0">
              <a:defRPr sz="1300">
                <a:latin typeface="Times New Roman" pitchFamily="18" charset="0"/>
                <a:ea typeface="+mn-ea"/>
                <a:cs typeface="+mn-cs"/>
              </a:defRPr>
            </a:lvl1pPr>
          </a:lstStyle>
          <a:p>
            <a:pPr>
              <a:defRPr/>
            </a:pPr>
            <a:endParaRPr lang="sv-SE"/>
          </a:p>
        </p:txBody>
      </p:sp>
      <p:sp>
        <p:nvSpPr>
          <p:cNvPr id="7175" name="Rectangle 7"/>
          <p:cNvSpPr>
            <a:spLocks noGrp="1" noChangeArrowheads="1"/>
          </p:cNvSpPr>
          <p:nvPr>
            <p:ph type="sldNum" sz="quarter" idx="5"/>
          </p:nvPr>
        </p:nvSpPr>
        <p:spPr bwMode="auto">
          <a:xfrm>
            <a:off x="3851814" y="9429305"/>
            <a:ext cx="2945862" cy="497333"/>
          </a:xfrm>
          <a:prstGeom prst="rect">
            <a:avLst/>
          </a:prstGeom>
          <a:noFill/>
          <a:ln w="9525">
            <a:noFill/>
            <a:miter lim="800000"/>
            <a:headEnd/>
            <a:tailEnd/>
          </a:ln>
          <a:effectLst/>
        </p:spPr>
        <p:txBody>
          <a:bodyPr vert="horz" wrap="square" lIns="91124" tIns="45563" rIns="91124" bIns="45563" numCol="1" anchor="b" anchorCtr="0" compatLnSpc="1">
            <a:prstTxWarp prst="textNoShape">
              <a:avLst/>
            </a:prstTxWarp>
          </a:bodyPr>
          <a:lstStyle>
            <a:lvl1pPr algn="r" defTabSz="911314" eaLnBrk="0" hangingPunct="0">
              <a:defRPr sz="1300">
                <a:latin typeface="Times New Roman" pitchFamily="1" charset="0"/>
              </a:defRPr>
            </a:lvl1pPr>
          </a:lstStyle>
          <a:p>
            <a:fld id="{9C7D6282-4CA1-4E92-B526-16F1020E5099}" type="slidenum">
              <a:rPr lang="sv-SE"/>
              <a:pPr/>
              <a:t>‹#›</a:t>
            </a:fld>
            <a:endParaRPr lang="sv-SE"/>
          </a:p>
        </p:txBody>
      </p:sp>
    </p:spTree>
    <p:extLst>
      <p:ext uri="{BB962C8B-B14F-4D97-AF65-F5344CB8AC3E}">
        <p14:creationId xmlns:p14="http://schemas.microsoft.com/office/powerpoint/2010/main" val="279788697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314" eaLnBrk="0" hangingPunct="0">
              <a:defRPr sz="2300">
                <a:solidFill>
                  <a:schemeClr val="tx1"/>
                </a:solidFill>
                <a:latin typeface="Arial" charset="0"/>
                <a:ea typeface="ＭＳ Ｐゴシック" pitchFamily="1" charset="-128"/>
              </a:defRPr>
            </a:lvl1pPr>
            <a:lvl2pPr marL="36596528" indent="-36155422" defTabSz="911314" eaLnBrk="0" hangingPunct="0">
              <a:defRPr sz="2300">
                <a:solidFill>
                  <a:schemeClr val="tx1"/>
                </a:solidFill>
                <a:latin typeface="Arial" charset="0"/>
                <a:ea typeface="ＭＳ Ｐゴシック" pitchFamily="1" charset="-128"/>
              </a:defRPr>
            </a:lvl2pPr>
            <a:lvl3pPr eaLnBrk="0" hangingPunct="0">
              <a:defRPr sz="2300">
                <a:solidFill>
                  <a:schemeClr val="tx1"/>
                </a:solidFill>
                <a:latin typeface="Arial" charset="0"/>
                <a:ea typeface="ＭＳ Ｐゴシック" pitchFamily="1" charset="-128"/>
              </a:defRPr>
            </a:lvl3pPr>
            <a:lvl4pPr eaLnBrk="0" hangingPunct="0">
              <a:defRPr sz="2300">
                <a:solidFill>
                  <a:schemeClr val="tx1"/>
                </a:solidFill>
                <a:latin typeface="Arial" charset="0"/>
                <a:ea typeface="ＭＳ Ｐゴシック" pitchFamily="1" charset="-128"/>
              </a:defRPr>
            </a:lvl4pPr>
            <a:lvl5pPr eaLnBrk="0" hangingPunct="0">
              <a:defRPr sz="2300">
                <a:solidFill>
                  <a:schemeClr val="tx1"/>
                </a:solidFill>
                <a:latin typeface="Arial" charset="0"/>
                <a:ea typeface="ＭＳ Ｐゴシック" pitchFamily="1" charset="-128"/>
              </a:defRPr>
            </a:lvl5pPr>
            <a:lvl6pPr marL="441107" eaLnBrk="0" fontAlgn="base" hangingPunct="0">
              <a:spcBef>
                <a:spcPct val="0"/>
              </a:spcBef>
              <a:spcAft>
                <a:spcPct val="0"/>
              </a:spcAft>
              <a:defRPr sz="2300">
                <a:solidFill>
                  <a:schemeClr val="tx1"/>
                </a:solidFill>
                <a:latin typeface="Arial" charset="0"/>
                <a:ea typeface="ＭＳ Ｐゴシック" pitchFamily="1" charset="-128"/>
              </a:defRPr>
            </a:lvl6pPr>
            <a:lvl7pPr marL="882213" eaLnBrk="0" fontAlgn="base" hangingPunct="0">
              <a:spcBef>
                <a:spcPct val="0"/>
              </a:spcBef>
              <a:spcAft>
                <a:spcPct val="0"/>
              </a:spcAft>
              <a:defRPr sz="2300">
                <a:solidFill>
                  <a:schemeClr val="tx1"/>
                </a:solidFill>
                <a:latin typeface="Arial" charset="0"/>
                <a:ea typeface="ＭＳ Ｐゴシック" pitchFamily="1" charset="-128"/>
              </a:defRPr>
            </a:lvl7pPr>
            <a:lvl8pPr marL="1323320" eaLnBrk="0" fontAlgn="base" hangingPunct="0">
              <a:spcBef>
                <a:spcPct val="0"/>
              </a:spcBef>
              <a:spcAft>
                <a:spcPct val="0"/>
              </a:spcAft>
              <a:defRPr sz="2300">
                <a:solidFill>
                  <a:schemeClr val="tx1"/>
                </a:solidFill>
                <a:latin typeface="Arial" charset="0"/>
                <a:ea typeface="ＭＳ Ｐゴシック" pitchFamily="1" charset="-128"/>
              </a:defRPr>
            </a:lvl8pPr>
            <a:lvl9pPr marL="1764426" eaLnBrk="0" fontAlgn="base" hangingPunct="0">
              <a:spcBef>
                <a:spcPct val="0"/>
              </a:spcBef>
              <a:spcAft>
                <a:spcPct val="0"/>
              </a:spcAft>
              <a:defRPr sz="2300">
                <a:solidFill>
                  <a:schemeClr val="tx1"/>
                </a:solidFill>
                <a:latin typeface="Arial" charset="0"/>
                <a:ea typeface="ＭＳ Ｐゴシック" pitchFamily="1" charset="-128"/>
              </a:defRPr>
            </a:lvl9pPr>
          </a:lstStyle>
          <a:p>
            <a:fld id="{ADD8D82D-5876-4D19-B070-2D45ABF709A6}" type="slidenum">
              <a:rPr lang="sv-SE" sz="1300">
                <a:latin typeface="Times New Roman" pitchFamily="1" charset="0"/>
              </a:rPr>
              <a:pPr/>
              <a:t>1</a:t>
            </a:fld>
            <a:endParaRPr lang="sv-SE" sz="1300">
              <a:latin typeface="Times New Roman" pitchFamily="1" charset="0"/>
            </a:endParaRPr>
          </a:p>
        </p:txBody>
      </p:sp>
      <p:sp>
        <p:nvSpPr>
          <p:cNvPr id="13315" name="Rectangle 2"/>
          <p:cNvSpPr>
            <a:spLocks noGrp="1" noRot="1" noChangeAspect="1" noChangeArrowheads="1" noTextEdit="1"/>
          </p:cNvSpPr>
          <p:nvPr>
            <p:ph type="sldImg"/>
          </p:nvPr>
        </p:nvSpPr>
        <p:spPr>
          <a:xfrm>
            <a:off x="730250" y="2443163"/>
            <a:ext cx="5259388" cy="3722687"/>
          </a:xfrm>
          <a:ln/>
        </p:spPr>
      </p:sp>
      <p:sp>
        <p:nvSpPr>
          <p:cNvPr id="13316" name="Rectangle 3"/>
          <p:cNvSpPr>
            <a:spLocks noGrp="1" noChangeArrowheads="1"/>
          </p:cNvSpPr>
          <p:nvPr>
            <p:ph type="body" idx="1"/>
          </p:nvPr>
        </p:nvSpPr>
        <p:spPr>
          <a:xfrm>
            <a:off x="679464" y="4714653"/>
            <a:ext cx="5438748" cy="44667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atin typeface="Times New Roman" pitchFamily="1" charset="0"/>
              <a:ea typeface="ＭＳ Ｐゴシック" pitchFamily="1" charset="-128"/>
            </a:endParaRPr>
          </a:p>
          <a:p>
            <a:pPr eaLnBrk="1" hangingPunct="1"/>
            <a:endParaRPr lang="sv-SE">
              <a:latin typeface="Times New Roman" pitchFamily="1" charset="0"/>
              <a:ea typeface="ＭＳ Ｐゴシック" pitchFamily="1" charset="-128"/>
            </a:endParaRPr>
          </a:p>
          <a:p>
            <a:pPr eaLnBrk="1" hangingPunct="1"/>
            <a:endParaRPr lang="sv-SE" sz="2000">
              <a:latin typeface="Times New Roman" pitchFamily="1" charset="0"/>
              <a:ea typeface="ＭＳ Ｐゴシック" pitchFamily="1" charset="-128"/>
            </a:endParaRPr>
          </a:p>
          <a:p>
            <a:pPr eaLnBrk="1" hangingPunct="1"/>
            <a:endParaRPr lang="sv-SE" sz="2000">
              <a:latin typeface="Times New Roman" pitchFamily="1" charset="0"/>
              <a:ea typeface="ＭＳ Ｐゴシック" pitchFamily="1" charset="-128"/>
            </a:endParaRPr>
          </a:p>
          <a:p>
            <a:pPr eaLnBrk="1" hangingPunct="1"/>
            <a:endParaRPr lang="sv-SE" sz="2000">
              <a:latin typeface="Times New Roman" pitchFamily="1" charset="0"/>
              <a:ea typeface="ＭＳ Ｐゴシック" pitchFamily="1" charset="-128"/>
            </a:endParaRPr>
          </a:p>
          <a:p>
            <a:pPr eaLnBrk="1" hangingPunct="1"/>
            <a:endParaRPr lang="sv-SE" sz="2000">
              <a:latin typeface="Times New Roman" pitchFamily="1" charset="0"/>
              <a:ea typeface="ＭＳ Ｐゴシック" pitchFamily="1" charset="-128"/>
            </a:endParaRPr>
          </a:p>
          <a:p>
            <a:pPr eaLnBrk="1" hangingPunct="1"/>
            <a:endParaRPr lang="sv-SE" sz="2000">
              <a:latin typeface="Times New Roman" pitchFamily="1" charset="0"/>
              <a:ea typeface="ＭＳ Ｐゴシック" pitchFamily="1" charset="-128"/>
            </a:endParaRPr>
          </a:p>
          <a:p>
            <a:pPr eaLnBrk="1" hangingPunct="1"/>
            <a:endParaRPr lang="sv-SE" sz="2000">
              <a:latin typeface="Times New Roman" pitchFamily="1" charset="0"/>
              <a:ea typeface="ＭＳ Ｐゴシック" pitchFamily="1" charset="-128"/>
            </a:endParaRPr>
          </a:p>
          <a:p>
            <a:pPr eaLnBrk="1" hangingPunct="1"/>
            <a:endParaRPr lang="sv-SE" sz="2000">
              <a:latin typeface="Times New Roman" pitchFamily="1" charset="0"/>
              <a:ea typeface="ＭＳ Ｐゴシック" pitchFamily="1" charset="-128"/>
            </a:endParaRPr>
          </a:p>
          <a:p>
            <a:pPr eaLnBrk="1" hangingPunct="1"/>
            <a:endParaRPr lang="sv-SE" sz="2000">
              <a:latin typeface="Times New Roman" pitchFamily="1" charset="0"/>
              <a:ea typeface="ＭＳ Ｐゴシック" pitchFamily="1" charset="-128"/>
            </a:endParaRPr>
          </a:p>
          <a:p>
            <a:pPr eaLnBrk="1" hangingPunct="1"/>
            <a:endParaRPr lang="sv-SE">
              <a:latin typeface="Times New Roman" pitchFamily="1" charset="0"/>
              <a:ea typeface="ＭＳ Ｐゴシック" pitchFamily="1"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C7D6282-4CA1-4E92-B526-16F1020E5099}" type="slidenum">
              <a:rPr lang="sv-SE" smtClean="0"/>
              <a:pPr/>
              <a:t>5</a:t>
            </a:fld>
            <a:endParaRPr lang="sv-SE"/>
          </a:p>
        </p:txBody>
      </p:sp>
    </p:spTree>
    <p:extLst>
      <p:ext uri="{BB962C8B-B14F-4D97-AF65-F5344CB8AC3E}">
        <p14:creationId xmlns:p14="http://schemas.microsoft.com/office/powerpoint/2010/main" val="1594446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Beträffande</a:t>
            </a:r>
            <a:r>
              <a:rPr lang="sv-SE" baseline="0" dirty="0"/>
              <a:t> punkt 1 se Hovrätten för Västra Sverige 2018-11-07 s 4-5 samt tingsrättens dom s 9-11. Börja med tingsrättens dom </a:t>
            </a:r>
            <a:r>
              <a:rPr lang="sv-SE" baseline="0" dirty="0" err="1"/>
              <a:t>ang</a:t>
            </a:r>
            <a:r>
              <a:rPr lang="sv-SE" baseline="0" dirty="0"/>
              <a:t> frivillighet.</a:t>
            </a:r>
            <a:endParaRPr lang="sv-SE" dirty="0"/>
          </a:p>
        </p:txBody>
      </p:sp>
      <p:sp>
        <p:nvSpPr>
          <p:cNvPr id="4" name="Platshållare för bildnummer 3"/>
          <p:cNvSpPr>
            <a:spLocks noGrp="1"/>
          </p:cNvSpPr>
          <p:nvPr>
            <p:ph type="sldNum" sz="quarter" idx="10"/>
          </p:nvPr>
        </p:nvSpPr>
        <p:spPr/>
        <p:txBody>
          <a:bodyPr/>
          <a:lstStyle/>
          <a:p>
            <a:fld id="{9C7D6282-4CA1-4E92-B526-16F1020E5099}" type="slidenum">
              <a:rPr lang="sv-SE" smtClean="0"/>
              <a:pPr/>
              <a:t>35</a:t>
            </a:fld>
            <a:endParaRPr lang="sv-SE"/>
          </a:p>
        </p:txBody>
      </p:sp>
    </p:spTree>
    <p:extLst>
      <p:ext uri="{BB962C8B-B14F-4D97-AF65-F5344CB8AC3E}">
        <p14:creationId xmlns:p14="http://schemas.microsoft.com/office/powerpoint/2010/main" val="122974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Vid</a:t>
            </a:r>
            <a:r>
              <a:rPr lang="sv-SE" baseline="0" dirty="0"/>
              <a:t> beroendeställning inget krav på att gärningsmannen är den som tagit initiativet. LÄS s 42.</a:t>
            </a:r>
            <a:endParaRPr lang="sv-SE" dirty="0"/>
          </a:p>
        </p:txBody>
      </p:sp>
      <p:sp>
        <p:nvSpPr>
          <p:cNvPr id="4" name="Platshållare för bildnummer 3"/>
          <p:cNvSpPr>
            <a:spLocks noGrp="1"/>
          </p:cNvSpPr>
          <p:nvPr>
            <p:ph type="sldNum" sz="quarter" idx="10"/>
          </p:nvPr>
        </p:nvSpPr>
        <p:spPr/>
        <p:txBody>
          <a:bodyPr/>
          <a:lstStyle/>
          <a:p>
            <a:fld id="{9C7D6282-4CA1-4E92-B526-16F1020E5099}" type="slidenum">
              <a:rPr lang="sv-SE" smtClean="0"/>
              <a:pPr/>
              <a:t>39</a:t>
            </a:fld>
            <a:endParaRPr lang="sv-SE"/>
          </a:p>
        </p:txBody>
      </p:sp>
    </p:spTree>
    <p:extLst>
      <p:ext uri="{BB962C8B-B14F-4D97-AF65-F5344CB8AC3E}">
        <p14:creationId xmlns:p14="http://schemas.microsoft.com/office/powerpoint/2010/main" val="2018455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Se sidan 19 i domen och efterföljande sida.</a:t>
            </a:r>
          </a:p>
        </p:txBody>
      </p:sp>
      <p:sp>
        <p:nvSpPr>
          <p:cNvPr id="4" name="Platshållare för bildnummer 3"/>
          <p:cNvSpPr>
            <a:spLocks noGrp="1"/>
          </p:cNvSpPr>
          <p:nvPr>
            <p:ph type="sldNum" sz="quarter" idx="10"/>
          </p:nvPr>
        </p:nvSpPr>
        <p:spPr/>
        <p:txBody>
          <a:bodyPr/>
          <a:lstStyle/>
          <a:p>
            <a:fld id="{9C7D6282-4CA1-4E92-B526-16F1020E5099}" type="slidenum">
              <a:rPr lang="sv-SE" smtClean="0"/>
              <a:pPr/>
              <a:t>50</a:t>
            </a:fld>
            <a:endParaRPr lang="sv-SE"/>
          </a:p>
        </p:txBody>
      </p:sp>
    </p:spTree>
    <p:extLst>
      <p:ext uri="{BB962C8B-B14F-4D97-AF65-F5344CB8AC3E}">
        <p14:creationId xmlns:p14="http://schemas.microsoft.com/office/powerpoint/2010/main" val="2151948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p:spTree>
      <p:nvGrpSpPr>
        <p:cNvPr id="1" name=""/>
        <p:cNvGrpSpPr/>
        <p:nvPr/>
      </p:nvGrpSpPr>
      <p:grpSpPr>
        <a:xfrm>
          <a:off x="0" y="0"/>
          <a:ext cx="0" cy="0"/>
          <a:chOff x="0" y="0"/>
          <a:chExt cx="0" cy="0"/>
        </a:xfrm>
      </p:grpSpPr>
      <p:sp>
        <p:nvSpPr>
          <p:cNvPr id="2" name="Rubrik 1"/>
          <p:cNvSpPr>
            <a:spLocks noGrp="1"/>
          </p:cNvSpPr>
          <p:nvPr>
            <p:ph type="ctrTitle"/>
          </p:nvPr>
        </p:nvSpPr>
        <p:spPr>
          <a:xfrm>
            <a:off x="1981200" y="1371600"/>
            <a:ext cx="7181850" cy="1501775"/>
          </a:xfrm>
        </p:spPr>
        <p:txBody>
          <a:bodyPr anchor="b"/>
          <a:lstStyle>
            <a:lvl1pPr>
              <a:defRPr sz="4400" b="1"/>
            </a:lvl1pPr>
          </a:lstStyle>
          <a:p>
            <a:r>
              <a:rPr lang="sv-SE"/>
              <a:t>Klicka här för att ändra format</a:t>
            </a:r>
            <a:endParaRPr lang="sv-SE" dirty="0"/>
          </a:p>
        </p:txBody>
      </p:sp>
      <p:sp>
        <p:nvSpPr>
          <p:cNvPr id="3" name="Underrubrik 2"/>
          <p:cNvSpPr>
            <a:spLocks noGrp="1"/>
          </p:cNvSpPr>
          <p:nvPr>
            <p:ph type="subTitle" idx="1"/>
          </p:nvPr>
        </p:nvSpPr>
        <p:spPr>
          <a:xfrm>
            <a:off x="2000672" y="3124200"/>
            <a:ext cx="6934200" cy="1792288"/>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sp>
        <p:nvSpPr>
          <p:cNvPr id="4" name="Platshållare för datum 3"/>
          <p:cNvSpPr>
            <a:spLocks noGrp="1"/>
          </p:cNvSpPr>
          <p:nvPr>
            <p:ph type="dt" sz="half" idx="10"/>
          </p:nvPr>
        </p:nvSpPr>
        <p:spPr/>
        <p:txBody>
          <a:bodyPr/>
          <a:lstStyle>
            <a:lvl1pPr>
              <a:defRPr/>
            </a:lvl1pPr>
          </a:lstStyle>
          <a:p>
            <a:fld id="{B7F8693E-BD1D-405E-A85D-11A1680142D8}" type="datetime1">
              <a:rPr lang="sv-SE"/>
              <a:pPr/>
              <a:t>2023-09-12</a:t>
            </a:fld>
            <a:endParaRPr lang="sv-SE"/>
          </a:p>
        </p:txBody>
      </p:sp>
      <p:sp>
        <p:nvSpPr>
          <p:cNvPr id="5" name="Platshållare för sidfot 4"/>
          <p:cNvSpPr>
            <a:spLocks noGrp="1"/>
          </p:cNvSpPr>
          <p:nvPr>
            <p:ph type="ftr" sz="quarter" idx="11"/>
          </p:nvPr>
        </p:nvSpPr>
        <p:spPr/>
        <p:txBody>
          <a:bodyPr/>
          <a:lstStyle>
            <a:lvl1pPr>
              <a:defRPr/>
            </a:lvl1pPr>
          </a:lstStyle>
          <a:p>
            <a:r>
              <a:rPr lang="sv-SE"/>
              <a:t>Kihlstedts Advokatbyrå</a:t>
            </a:r>
          </a:p>
        </p:txBody>
      </p:sp>
      <p:sp>
        <p:nvSpPr>
          <p:cNvPr id="6" name="Platshållare för bildnummer 5"/>
          <p:cNvSpPr>
            <a:spLocks noGrp="1"/>
          </p:cNvSpPr>
          <p:nvPr>
            <p:ph type="sldNum" sz="quarter" idx="12"/>
          </p:nvPr>
        </p:nvSpPr>
        <p:spPr/>
        <p:txBody>
          <a:bodyPr/>
          <a:lstStyle>
            <a:lvl1pPr>
              <a:defRPr/>
            </a:lvl1pPr>
          </a:lstStyle>
          <a:p>
            <a:fld id="{E3E9FB7A-0A2C-4A3E-8598-6422411679A7}" type="slidenum">
              <a:rPr lang="sv-SE"/>
              <a:pPr/>
              <a:t>‹#›</a:t>
            </a:fld>
            <a:endParaRPr lang="sv-SE"/>
          </a:p>
        </p:txBody>
      </p:sp>
    </p:spTree>
    <p:extLst>
      <p:ext uri="{BB962C8B-B14F-4D97-AF65-F5344CB8AC3E}">
        <p14:creationId xmlns:p14="http://schemas.microsoft.com/office/powerpoint/2010/main" val="2993062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1568624" y="280988"/>
            <a:ext cx="7704856" cy="1168400"/>
          </a:xfrm>
        </p:spPr>
        <p:txBody>
          <a:bodyPr/>
          <a:lstStyle/>
          <a:p>
            <a:r>
              <a:rPr lang="sv-SE"/>
              <a:t>Klicka här för att ändra format</a:t>
            </a:r>
            <a:endParaRPr lang="sv-SE" dirty="0"/>
          </a:p>
        </p:txBody>
      </p:sp>
      <p:sp>
        <p:nvSpPr>
          <p:cNvPr id="3" name="Platshållare för innehåll 2"/>
          <p:cNvSpPr>
            <a:spLocks noGrp="1"/>
          </p:cNvSpPr>
          <p:nvPr>
            <p:ph idx="1"/>
          </p:nvPr>
        </p:nvSpPr>
        <p:spPr>
          <a:xfrm>
            <a:off x="1568624" y="1632992"/>
            <a:ext cx="7704856" cy="462756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lvl1pPr>
              <a:defRPr/>
            </a:lvl1pPr>
          </a:lstStyle>
          <a:p>
            <a:fld id="{7596CACA-3292-4B16-AE91-7C2B289D2366}" type="datetime1">
              <a:rPr lang="sv-SE"/>
              <a:pPr/>
              <a:t>2023-09-12</a:t>
            </a:fld>
            <a:endParaRPr lang="sv-SE"/>
          </a:p>
        </p:txBody>
      </p:sp>
      <p:sp>
        <p:nvSpPr>
          <p:cNvPr id="5" name="Platshållare för sidfot 4"/>
          <p:cNvSpPr>
            <a:spLocks noGrp="1"/>
          </p:cNvSpPr>
          <p:nvPr>
            <p:ph type="ftr" sz="quarter" idx="11"/>
          </p:nvPr>
        </p:nvSpPr>
        <p:spPr/>
        <p:txBody>
          <a:bodyPr/>
          <a:lstStyle>
            <a:lvl1pPr>
              <a:defRPr/>
            </a:lvl1pPr>
          </a:lstStyle>
          <a:p>
            <a:r>
              <a:rPr lang="sv-SE"/>
              <a:t>Kihlstedts Advokatbyrå</a:t>
            </a:r>
          </a:p>
        </p:txBody>
      </p:sp>
      <p:sp>
        <p:nvSpPr>
          <p:cNvPr id="6" name="Platshållare för bildnummer 5"/>
          <p:cNvSpPr>
            <a:spLocks noGrp="1"/>
          </p:cNvSpPr>
          <p:nvPr>
            <p:ph type="sldNum" sz="quarter" idx="12"/>
          </p:nvPr>
        </p:nvSpPr>
        <p:spPr/>
        <p:txBody>
          <a:bodyPr/>
          <a:lstStyle>
            <a:lvl1pPr>
              <a:defRPr/>
            </a:lvl1pPr>
          </a:lstStyle>
          <a:p>
            <a:fld id="{20A9B680-02C6-4150-8740-3233F317F1C9}" type="slidenum">
              <a:rPr lang="sv-SE"/>
              <a:pPr/>
              <a:t>‹#›</a:t>
            </a:fld>
            <a:endParaRPr lang="sv-SE"/>
          </a:p>
        </p:txBody>
      </p:sp>
    </p:spTree>
    <p:extLst>
      <p:ext uri="{BB962C8B-B14F-4D97-AF65-F5344CB8AC3E}">
        <p14:creationId xmlns:p14="http://schemas.microsoft.com/office/powerpoint/2010/main" val="617432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1568624" y="4505325"/>
            <a:ext cx="7634114" cy="676275"/>
          </a:xfrm>
        </p:spPr>
        <p:txBody>
          <a:bodyPr/>
          <a:lstStyle>
            <a:lvl1pPr algn="l">
              <a:defRPr sz="3200" b="1" cap="none"/>
            </a:lvl1pPr>
          </a:lstStyle>
          <a:p>
            <a:r>
              <a:rPr lang="sv-SE"/>
              <a:t>Klicka här för att ändra format</a:t>
            </a:r>
            <a:endParaRPr lang="sv-SE" dirty="0"/>
          </a:p>
        </p:txBody>
      </p:sp>
      <p:sp>
        <p:nvSpPr>
          <p:cNvPr id="3" name="Platshållare för text 2"/>
          <p:cNvSpPr>
            <a:spLocks noGrp="1"/>
          </p:cNvSpPr>
          <p:nvPr>
            <p:ph type="body" idx="1"/>
          </p:nvPr>
        </p:nvSpPr>
        <p:spPr>
          <a:xfrm>
            <a:off x="1568624" y="5248275"/>
            <a:ext cx="7634114" cy="1000125"/>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fld id="{46D907E8-3339-4C2C-B9E4-CB2ABC69ABF1}" type="datetime1">
              <a:rPr lang="sv-SE"/>
              <a:pPr/>
              <a:t>2023-09-12</a:t>
            </a:fld>
            <a:endParaRPr lang="sv-SE"/>
          </a:p>
        </p:txBody>
      </p:sp>
      <p:sp>
        <p:nvSpPr>
          <p:cNvPr id="5" name="Platshållare för sidfot 4"/>
          <p:cNvSpPr>
            <a:spLocks noGrp="1"/>
          </p:cNvSpPr>
          <p:nvPr>
            <p:ph type="ftr" sz="quarter" idx="11"/>
          </p:nvPr>
        </p:nvSpPr>
        <p:spPr/>
        <p:txBody>
          <a:bodyPr/>
          <a:lstStyle>
            <a:lvl1pPr>
              <a:defRPr/>
            </a:lvl1pPr>
          </a:lstStyle>
          <a:p>
            <a:r>
              <a:rPr lang="sv-SE"/>
              <a:t>Kihlstedts Advokatbyrå</a:t>
            </a:r>
          </a:p>
        </p:txBody>
      </p:sp>
      <p:sp>
        <p:nvSpPr>
          <p:cNvPr id="6" name="Platshållare för bildnummer 5"/>
          <p:cNvSpPr>
            <a:spLocks noGrp="1"/>
          </p:cNvSpPr>
          <p:nvPr>
            <p:ph type="sldNum" sz="quarter" idx="12"/>
          </p:nvPr>
        </p:nvSpPr>
        <p:spPr/>
        <p:txBody>
          <a:bodyPr/>
          <a:lstStyle>
            <a:lvl1pPr>
              <a:defRPr/>
            </a:lvl1pPr>
          </a:lstStyle>
          <a:p>
            <a:fld id="{427402CB-A131-4C82-A494-6220D5D11A9D}" type="slidenum">
              <a:rPr lang="sv-SE"/>
              <a:pPr/>
              <a:t>‹#›</a:t>
            </a:fld>
            <a:endParaRPr lang="sv-SE"/>
          </a:p>
        </p:txBody>
      </p:sp>
    </p:spTree>
    <p:extLst>
      <p:ext uri="{BB962C8B-B14F-4D97-AF65-F5344CB8AC3E}">
        <p14:creationId xmlns:p14="http://schemas.microsoft.com/office/powerpoint/2010/main" val="1916504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1524000" y="280988"/>
            <a:ext cx="7772400" cy="1168400"/>
          </a:xfrm>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1524000" y="1632992"/>
            <a:ext cx="3789040" cy="462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5529064" y="1635125"/>
            <a:ext cx="3767336" cy="462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a:xfrm>
            <a:off x="200025" y="6497638"/>
            <a:ext cx="1911350" cy="373062"/>
          </a:xfrm>
        </p:spPr>
        <p:txBody>
          <a:bodyPr/>
          <a:lstStyle>
            <a:lvl1pPr>
              <a:defRPr/>
            </a:lvl1pPr>
          </a:lstStyle>
          <a:p>
            <a:fld id="{2125EEB4-77BE-4B00-A409-DB8A18EEDE64}" type="datetime1">
              <a:rPr lang="sv-SE"/>
              <a:pPr/>
              <a:t>2023-09-12</a:t>
            </a:fld>
            <a:endParaRPr lang="sv-SE"/>
          </a:p>
        </p:txBody>
      </p:sp>
      <p:sp>
        <p:nvSpPr>
          <p:cNvPr id="6" name="Platshållare för sidfot 5"/>
          <p:cNvSpPr>
            <a:spLocks noGrp="1"/>
          </p:cNvSpPr>
          <p:nvPr>
            <p:ph type="ftr" sz="quarter" idx="11"/>
          </p:nvPr>
        </p:nvSpPr>
        <p:spPr>
          <a:xfrm>
            <a:off x="1295400" y="6497638"/>
            <a:ext cx="8229600" cy="373062"/>
          </a:xfrm>
        </p:spPr>
        <p:txBody>
          <a:bodyPr/>
          <a:lstStyle>
            <a:lvl1pPr>
              <a:defRPr/>
            </a:lvl1pPr>
          </a:lstStyle>
          <a:p>
            <a:r>
              <a:rPr lang="sv-SE"/>
              <a:t>Kihlstedts Advokatbyrå</a:t>
            </a:r>
          </a:p>
        </p:txBody>
      </p:sp>
      <p:sp>
        <p:nvSpPr>
          <p:cNvPr id="7" name="Platshållare för bildnummer 6"/>
          <p:cNvSpPr>
            <a:spLocks noGrp="1"/>
          </p:cNvSpPr>
          <p:nvPr>
            <p:ph type="sldNum" sz="quarter" idx="12"/>
          </p:nvPr>
        </p:nvSpPr>
        <p:spPr/>
        <p:txBody>
          <a:bodyPr/>
          <a:lstStyle>
            <a:lvl1pPr>
              <a:defRPr/>
            </a:lvl1pPr>
          </a:lstStyle>
          <a:p>
            <a:fld id="{3DAF77BF-6322-4F49-A2E9-20E3601EC7D6}" type="slidenum">
              <a:rPr lang="sv-SE"/>
              <a:pPr/>
              <a:t>‹#›</a:t>
            </a:fld>
            <a:endParaRPr lang="sv-SE"/>
          </a:p>
        </p:txBody>
      </p:sp>
    </p:spTree>
    <p:extLst>
      <p:ext uri="{BB962C8B-B14F-4D97-AF65-F5344CB8AC3E}">
        <p14:creationId xmlns:p14="http://schemas.microsoft.com/office/powerpoint/2010/main" val="193135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1524000" y="279400"/>
            <a:ext cx="7886700" cy="1168400"/>
          </a:xfrm>
        </p:spPr>
        <p:txBody>
          <a:bodyPr/>
          <a:lstStyle>
            <a:lvl1pPr>
              <a:defRPr/>
            </a:lvl1pPr>
          </a:lstStyle>
          <a:p>
            <a:r>
              <a:rPr lang="sv-SE"/>
              <a:t>Klicka här för att ändra format</a:t>
            </a:r>
            <a:endParaRPr lang="sv-SE" dirty="0"/>
          </a:p>
        </p:txBody>
      </p:sp>
      <p:sp>
        <p:nvSpPr>
          <p:cNvPr id="3" name="Platshållare för text 2"/>
          <p:cNvSpPr>
            <a:spLocks noGrp="1"/>
          </p:cNvSpPr>
          <p:nvPr>
            <p:ph type="body" idx="1"/>
          </p:nvPr>
        </p:nvSpPr>
        <p:spPr>
          <a:xfrm>
            <a:off x="1524000" y="1568450"/>
            <a:ext cx="3852094" cy="65405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1524000" y="2286000"/>
            <a:ext cx="3810000" cy="39639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5529064" y="1568450"/>
            <a:ext cx="3881636" cy="654050"/>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529064" y="2286000"/>
            <a:ext cx="3881636" cy="3976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lvl1pPr>
              <a:defRPr/>
            </a:lvl1pPr>
          </a:lstStyle>
          <a:p>
            <a:fld id="{1F259AF6-3539-42A6-9DB9-E0887E8D6EFA}" type="datetime1">
              <a:rPr lang="sv-SE"/>
              <a:pPr/>
              <a:t>2023-09-12</a:t>
            </a:fld>
            <a:endParaRPr lang="sv-SE"/>
          </a:p>
        </p:txBody>
      </p:sp>
      <p:sp>
        <p:nvSpPr>
          <p:cNvPr id="8" name="Platshållare för sidfot 7"/>
          <p:cNvSpPr>
            <a:spLocks noGrp="1"/>
          </p:cNvSpPr>
          <p:nvPr>
            <p:ph type="ftr" sz="quarter" idx="11"/>
          </p:nvPr>
        </p:nvSpPr>
        <p:spPr/>
        <p:txBody>
          <a:bodyPr/>
          <a:lstStyle>
            <a:lvl1pPr>
              <a:defRPr/>
            </a:lvl1pPr>
          </a:lstStyle>
          <a:p>
            <a:r>
              <a:rPr lang="sv-SE"/>
              <a:t>Kihlstedts Advokatbyrå</a:t>
            </a:r>
          </a:p>
        </p:txBody>
      </p:sp>
      <p:sp>
        <p:nvSpPr>
          <p:cNvPr id="9" name="Platshållare för bildnummer 8"/>
          <p:cNvSpPr>
            <a:spLocks noGrp="1"/>
          </p:cNvSpPr>
          <p:nvPr>
            <p:ph type="sldNum" sz="quarter" idx="12"/>
          </p:nvPr>
        </p:nvSpPr>
        <p:spPr/>
        <p:txBody>
          <a:bodyPr/>
          <a:lstStyle>
            <a:lvl1pPr>
              <a:defRPr/>
            </a:lvl1pPr>
          </a:lstStyle>
          <a:p>
            <a:fld id="{9462441F-2339-4BC2-9DB8-1CD71DCB05C4}" type="slidenum">
              <a:rPr lang="sv-SE"/>
              <a:pPr/>
              <a:t>‹#›</a:t>
            </a:fld>
            <a:endParaRPr lang="sv-SE"/>
          </a:p>
        </p:txBody>
      </p:sp>
    </p:spTree>
    <p:extLst>
      <p:ext uri="{BB962C8B-B14F-4D97-AF65-F5344CB8AC3E}">
        <p14:creationId xmlns:p14="http://schemas.microsoft.com/office/powerpoint/2010/main" val="4016783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 Bild">
    <p:spTree>
      <p:nvGrpSpPr>
        <p:cNvPr id="1" name=""/>
        <p:cNvGrpSpPr/>
        <p:nvPr/>
      </p:nvGrpSpPr>
      <p:grpSpPr>
        <a:xfrm>
          <a:off x="0" y="0"/>
          <a:ext cx="0" cy="0"/>
          <a:chOff x="0" y="0"/>
          <a:chExt cx="0" cy="0"/>
        </a:xfrm>
      </p:grpSpPr>
      <p:sp>
        <p:nvSpPr>
          <p:cNvPr id="2" name="Rubrik 1"/>
          <p:cNvSpPr>
            <a:spLocks noGrp="1"/>
          </p:cNvSpPr>
          <p:nvPr>
            <p:ph type="title"/>
          </p:nvPr>
        </p:nvSpPr>
        <p:spPr>
          <a:xfrm>
            <a:off x="1524000" y="280988"/>
            <a:ext cx="7705725" cy="1243012"/>
          </a:xfrm>
        </p:spPr>
        <p:txBody>
          <a:bodyPr/>
          <a:lstStyle>
            <a:lvl1pPr algn="l">
              <a:defRPr/>
            </a:lvl1pPr>
          </a:lstStyle>
          <a:p>
            <a:r>
              <a:rPr lang="sv-SE"/>
              <a:t>Klicka här för att ändra format</a:t>
            </a:r>
            <a:endParaRPr lang="sv-SE" dirty="0"/>
          </a:p>
        </p:txBody>
      </p:sp>
      <p:sp>
        <p:nvSpPr>
          <p:cNvPr id="6" name="Platshållare för bild 2"/>
          <p:cNvSpPr>
            <a:spLocks noGrp="1"/>
          </p:cNvSpPr>
          <p:nvPr>
            <p:ph type="pic" idx="1"/>
          </p:nvPr>
        </p:nvSpPr>
        <p:spPr>
          <a:xfrm>
            <a:off x="1524000" y="1676400"/>
            <a:ext cx="7696200" cy="420528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Klicka på ikonen för att lägga till en bild</a:t>
            </a:r>
          </a:p>
        </p:txBody>
      </p:sp>
      <p:sp>
        <p:nvSpPr>
          <p:cNvPr id="4" name="Platshållare för datum 2"/>
          <p:cNvSpPr>
            <a:spLocks noGrp="1"/>
          </p:cNvSpPr>
          <p:nvPr>
            <p:ph type="dt" sz="half" idx="10"/>
          </p:nvPr>
        </p:nvSpPr>
        <p:spPr/>
        <p:txBody>
          <a:bodyPr/>
          <a:lstStyle>
            <a:lvl1pPr>
              <a:defRPr/>
            </a:lvl1pPr>
          </a:lstStyle>
          <a:p>
            <a:fld id="{51C4FE8E-70D8-4295-9B2E-15B0190B6FDC}" type="datetime1">
              <a:rPr lang="sv-SE"/>
              <a:pPr/>
              <a:t>2023-09-12</a:t>
            </a:fld>
            <a:endParaRPr lang="sv-SE"/>
          </a:p>
        </p:txBody>
      </p:sp>
      <p:sp>
        <p:nvSpPr>
          <p:cNvPr id="5" name="Platshållare för sidfot 3"/>
          <p:cNvSpPr>
            <a:spLocks noGrp="1"/>
          </p:cNvSpPr>
          <p:nvPr>
            <p:ph type="ftr" sz="quarter" idx="11"/>
          </p:nvPr>
        </p:nvSpPr>
        <p:spPr/>
        <p:txBody>
          <a:bodyPr/>
          <a:lstStyle>
            <a:lvl1pPr>
              <a:defRPr/>
            </a:lvl1pPr>
          </a:lstStyle>
          <a:p>
            <a:r>
              <a:rPr lang="sv-SE"/>
              <a:t>Kihlstedts Advokatbyrå</a:t>
            </a:r>
          </a:p>
        </p:txBody>
      </p:sp>
      <p:sp>
        <p:nvSpPr>
          <p:cNvPr id="7" name="Platshållare för bildnummer 4"/>
          <p:cNvSpPr>
            <a:spLocks noGrp="1"/>
          </p:cNvSpPr>
          <p:nvPr>
            <p:ph type="sldNum" sz="quarter" idx="12"/>
          </p:nvPr>
        </p:nvSpPr>
        <p:spPr/>
        <p:txBody>
          <a:bodyPr/>
          <a:lstStyle>
            <a:lvl1pPr>
              <a:defRPr/>
            </a:lvl1pPr>
          </a:lstStyle>
          <a:p>
            <a:fld id="{9B9D397C-3110-4451-9752-88AB9B424862}" type="slidenum">
              <a:rPr lang="sv-SE"/>
              <a:pPr/>
              <a:t>‹#›</a:t>
            </a:fld>
            <a:endParaRPr lang="sv-SE"/>
          </a:p>
        </p:txBody>
      </p:sp>
    </p:spTree>
    <p:extLst>
      <p:ext uri="{BB962C8B-B14F-4D97-AF65-F5344CB8AC3E}">
        <p14:creationId xmlns:p14="http://schemas.microsoft.com/office/powerpoint/2010/main" val="3241415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524000" y="4906963"/>
            <a:ext cx="7696200" cy="579437"/>
          </a:xfrm>
        </p:spPr>
        <p:txBody>
          <a:bodyPr anchor="b"/>
          <a:lstStyle>
            <a:lvl1pPr algn="l">
              <a:defRPr sz="2000" b="1"/>
            </a:lvl1pPr>
          </a:lstStyle>
          <a:p>
            <a:r>
              <a:rPr lang="sv-SE"/>
              <a:t>Klicka här för att ändra format</a:t>
            </a:r>
            <a:endParaRPr lang="sv-SE" dirty="0"/>
          </a:p>
        </p:txBody>
      </p:sp>
      <p:sp>
        <p:nvSpPr>
          <p:cNvPr id="3" name="Platshållare för bild 2"/>
          <p:cNvSpPr>
            <a:spLocks noGrp="1"/>
          </p:cNvSpPr>
          <p:nvPr>
            <p:ph type="pic" idx="1"/>
          </p:nvPr>
        </p:nvSpPr>
        <p:spPr>
          <a:xfrm>
            <a:off x="1524000" y="457200"/>
            <a:ext cx="7696200" cy="4205287"/>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a:t>Klicka på ikonen för att lägga till en bild</a:t>
            </a:r>
          </a:p>
        </p:txBody>
      </p:sp>
      <p:sp>
        <p:nvSpPr>
          <p:cNvPr id="4" name="Platshållare för text 3"/>
          <p:cNvSpPr>
            <a:spLocks noGrp="1"/>
          </p:cNvSpPr>
          <p:nvPr>
            <p:ph type="body" sz="half" idx="2"/>
          </p:nvPr>
        </p:nvSpPr>
        <p:spPr>
          <a:xfrm>
            <a:off x="1524000" y="5521424"/>
            <a:ext cx="7696200" cy="7873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fld id="{ED753BF0-3762-4784-95B2-3BCCFED67834}" type="datetime1">
              <a:rPr lang="sv-SE"/>
              <a:pPr/>
              <a:t>2023-09-12</a:t>
            </a:fld>
            <a:endParaRPr lang="sv-SE"/>
          </a:p>
        </p:txBody>
      </p:sp>
      <p:sp>
        <p:nvSpPr>
          <p:cNvPr id="6" name="Platshållare för sidfot 5"/>
          <p:cNvSpPr>
            <a:spLocks noGrp="1"/>
          </p:cNvSpPr>
          <p:nvPr>
            <p:ph type="ftr" sz="quarter" idx="11"/>
          </p:nvPr>
        </p:nvSpPr>
        <p:spPr/>
        <p:txBody>
          <a:bodyPr/>
          <a:lstStyle>
            <a:lvl1pPr>
              <a:defRPr/>
            </a:lvl1pPr>
          </a:lstStyle>
          <a:p>
            <a:r>
              <a:rPr lang="sv-SE"/>
              <a:t>Kihlstedts Advokatbyrå</a:t>
            </a:r>
          </a:p>
        </p:txBody>
      </p:sp>
      <p:sp>
        <p:nvSpPr>
          <p:cNvPr id="7" name="Platshållare för bildnummer 6"/>
          <p:cNvSpPr>
            <a:spLocks noGrp="1"/>
          </p:cNvSpPr>
          <p:nvPr>
            <p:ph type="sldNum" sz="quarter" idx="12"/>
          </p:nvPr>
        </p:nvSpPr>
        <p:spPr/>
        <p:txBody>
          <a:bodyPr/>
          <a:lstStyle>
            <a:lvl1pPr>
              <a:defRPr/>
            </a:lvl1pPr>
          </a:lstStyle>
          <a:p>
            <a:fld id="{E5222291-5765-4256-9EF4-E86BB6B34F9B}" type="slidenum">
              <a:rPr lang="sv-SE"/>
              <a:pPr/>
              <a:t>‹#›</a:t>
            </a:fld>
            <a:endParaRPr lang="sv-SE"/>
          </a:p>
        </p:txBody>
      </p:sp>
    </p:spTree>
    <p:extLst>
      <p:ext uri="{BB962C8B-B14F-4D97-AF65-F5344CB8AC3E}">
        <p14:creationId xmlns:p14="http://schemas.microsoft.com/office/powerpoint/2010/main" val="2479991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fld id="{CF69A5B1-911D-48E8-AE98-DC479DC1C505}" type="datetime1">
              <a:rPr lang="sv-SE"/>
              <a:pPr/>
              <a:t>2023-09-12</a:t>
            </a:fld>
            <a:endParaRPr lang="sv-SE"/>
          </a:p>
        </p:txBody>
      </p:sp>
      <p:sp>
        <p:nvSpPr>
          <p:cNvPr id="3" name="Platshållare för sidfot 2"/>
          <p:cNvSpPr>
            <a:spLocks noGrp="1"/>
          </p:cNvSpPr>
          <p:nvPr>
            <p:ph type="ftr" sz="quarter" idx="11"/>
          </p:nvPr>
        </p:nvSpPr>
        <p:spPr/>
        <p:txBody>
          <a:bodyPr/>
          <a:lstStyle>
            <a:lvl1pPr>
              <a:defRPr/>
            </a:lvl1pPr>
          </a:lstStyle>
          <a:p>
            <a:r>
              <a:rPr lang="sv-SE"/>
              <a:t>Kihlstedts Advokatbyrå</a:t>
            </a:r>
          </a:p>
        </p:txBody>
      </p:sp>
      <p:sp>
        <p:nvSpPr>
          <p:cNvPr id="4" name="Platshållare för bildnummer 3"/>
          <p:cNvSpPr>
            <a:spLocks noGrp="1"/>
          </p:cNvSpPr>
          <p:nvPr>
            <p:ph type="sldNum" sz="quarter" idx="12"/>
          </p:nvPr>
        </p:nvSpPr>
        <p:spPr/>
        <p:txBody>
          <a:bodyPr/>
          <a:lstStyle>
            <a:lvl1pPr>
              <a:defRPr/>
            </a:lvl1pPr>
          </a:lstStyle>
          <a:p>
            <a:fld id="{7AE47B54-324C-403F-AA4D-700239766587}" type="slidenum">
              <a:rPr lang="sv-SE"/>
              <a:pPr/>
              <a:t>‹#›</a:t>
            </a:fld>
            <a:endParaRPr lang="sv-SE"/>
          </a:p>
        </p:txBody>
      </p:sp>
    </p:spTree>
    <p:extLst>
      <p:ext uri="{BB962C8B-B14F-4D97-AF65-F5344CB8AC3E}">
        <p14:creationId xmlns:p14="http://schemas.microsoft.com/office/powerpoint/2010/main" val="589788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Bildobjekt 7" descr="kihlstedts-bg.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15875" y="0"/>
            <a:ext cx="9921875" cy="701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Platshållare för rubrik 1"/>
          <p:cNvSpPr>
            <a:spLocks noGrp="1"/>
          </p:cNvSpPr>
          <p:nvPr>
            <p:ph type="title"/>
          </p:nvPr>
        </p:nvSpPr>
        <p:spPr bwMode="auto">
          <a:xfrm>
            <a:off x="1568450" y="280988"/>
            <a:ext cx="7705725"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a:t>
            </a:r>
          </a:p>
        </p:txBody>
      </p:sp>
      <p:sp>
        <p:nvSpPr>
          <p:cNvPr id="1028" name="Platshållare för text 2"/>
          <p:cNvSpPr>
            <a:spLocks noGrp="1"/>
          </p:cNvSpPr>
          <p:nvPr>
            <p:ph type="body" idx="1"/>
          </p:nvPr>
        </p:nvSpPr>
        <p:spPr bwMode="auto">
          <a:xfrm>
            <a:off x="1600200" y="1635125"/>
            <a:ext cx="7673975" cy="462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193675" y="6529388"/>
            <a:ext cx="2311400" cy="373062"/>
          </a:xfrm>
          <a:prstGeom prst="rect">
            <a:avLst/>
          </a:prstGeom>
        </p:spPr>
        <p:txBody>
          <a:bodyPr vert="horz" wrap="square" lIns="91440" tIns="45720" rIns="91440" bIns="45720" numCol="1" anchor="ctr" anchorCtr="0" compatLnSpc="1">
            <a:prstTxWarp prst="textNoShape">
              <a:avLst/>
            </a:prstTxWarp>
          </a:bodyPr>
          <a:lstStyle>
            <a:lvl1pPr>
              <a:defRPr sz="1200" b="1">
                <a:solidFill>
                  <a:schemeClr val="bg1"/>
                </a:solidFill>
                <a:latin typeface="Calibri" pitchFamily="1" charset="0"/>
              </a:defRPr>
            </a:lvl1pPr>
          </a:lstStyle>
          <a:p>
            <a:fld id="{625F6D21-7C80-4909-B94A-37F17B100B0E}" type="datetime1">
              <a:rPr lang="sv-SE"/>
              <a:pPr/>
              <a:t>2023-09-12</a:t>
            </a:fld>
            <a:endParaRPr lang="sv-SE"/>
          </a:p>
        </p:txBody>
      </p:sp>
      <p:sp>
        <p:nvSpPr>
          <p:cNvPr id="5" name="Platshållare för sidfot 4"/>
          <p:cNvSpPr>
            <a:spLocks noGrp="1"/>
          </p:cNvSpPr>
          <p:nvPr>
            <p:ph type="ftr" sz="quarter" idx="3"/>
          </p:nvPr>
        </p:nvSpPr>
        <p:spPr>
          <a:xfrm>
            <a:off x="1281113" y="6497638"/>
            <a:ext cx="8208962" cy="373062"/>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r>
              <a:rPr lang="sv-SE"/>
              <a:t>Kihlstedts Advokatbyrå</a:t>
            </a:r>
          </a:p>
        </p:txBody>
      </p:sp>
      <p:sp>
        <p:nvSpPr>
          <p:cNvPr id="6" name="Platshållare för bildnummer 5"/>
          <p:cNvSpPr>
            <a:spLocks noGrp="1"/>
          </p:cNvSpPr>
          <p:nvPr>
            <p:ph type="sldNum" sz="quarter" idx="4"/>
          </p:nvPr>
        </p:nvSpPr>
        <p:spPr>
          <a:xfrm>
            <a:off x="7099300" y="6497638"/>
            <a:ext cx="2311400" cy="373062"/>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7B8C17C-0EB3-4EF8-9989-AF12AC0F4C27}" type="slidenum">
              <a:rPr lang="sv-SE"/>
              <a:pPr/>
              <a:t>‹#›</a:t>
            </a:fld>
            <a:endParaRPr lang="sv-SE"/>
          </a:p>
        </p:txBody>
      </p:sp>
    </p:spTree>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Lst>
  <p:hf hdr="0"/>
  <p:txStyles>
    <p:titleStyle>
      <a:lvl1pPr algn="l" defTabSz="457200" rtl="0" eaLnBrk="1" fontAlgn="base" hangingPunct="1">
        <a:spcBef>
          <a:spcPct val="0"/>
        </a:spcBef>
        <a:spcAft>
          <a:spcPct val="0"/>
        </a:spcAft>
        <a:defRPr sz="4400" kern="1200">
          <a:solidFill>
            <a:schemeClr val="tx1"/>
          </a:solidFill>
          <a:latin typeface="+mj-lt"/>
          <a:ea typeface="ＭＳ Ｐゴシック" pitchFamily="1" charset="-128"/>
          <a:cs typeface="ＭＳ Ｐゴシック" pitchFamily="1" charset="-128"/>
        </a:defRPr>
      </a:lvl1pPr>
      <a:lvl2pPr algn="l" defTabSz="457200" rtl="0" eaLnBrk="1" fontAlgn="base" hangingPunct="1">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2pPr>
      <a:lvl3pPr algn="l" defTabSz="457200" rtl="0" eaLnBrk="1" fontAlgn="base" hangingPunct="1">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3pPr>
      <a:lvl4pPr algn="l" defTabSz="457200" rtl="0" eaLnBrk="1" fontAlgn="base" hangingPunct="1">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4pPr>
      <a:lvl5pPr algn="l" defTabSz="457200" rtl="0" eaLnBrk="1" fontAlgn="base" hangingPunct="1">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 charset="-128"/>
          <a:cs typeface="ＭＳ Ｐゴシック" pitchFamily="1"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2.xml"/><Relationship Id="rId1" Type="http://schemas.openxmlformats.org/officeDocument/2006/relationships/slideLayout" Target="../slideLayouts/slideLayout2.xml"/><Relationship Id="rId4" Type="http://schemas.openxmlformats.org/officeDocument/2006/relationships/customXml" Target="../ink/ink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hyperlink" Target="mailto:bengt.ivarsson@kihlstedts.s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endParaRPr lang="sv-SE" dirty="0"/>
          </a:p>
        </p:txBody>
      </p:sp>
      <p:sp>
        <p:nvSpPr>
          <p:cNvPr id="2" name="Platshållare för innehåll 1"/>
          <p:cNvSpPr>
            <a:spLocks noGrp="1"/>
          </p:cNvSpPr>
          <p:nvPr>
            <p:ph idx="1"/>
          </p:nvPr>
        </p:nvSpPr>
        <p:spPr/>
        <p:txBody>
          <a:bodyPr/>
          <a:lstStyle/>
          <a:p>
            <a:pPr marL="0" indent="0">
              <a:buNone/>
            </a:pPr>
            <a:r>
              <a:rPr lang="sv-SE" sz="4800">
                <a:solidFill>
                  <a:srgbClr val="000099"/>
                </a:solidFill>
              </a:rPr>
              <a:t>Dagens svenska </a:t>
            </a:r>
            <a:r>
              <a:rPr lang="sv-SE" sz="4800" dirty="0">
                <a:solidFill>
                  <a:srgbClr val="000099"/>
                </a:solidFill>
              </a:rPr>
              <a:t>sexualbrottslagstiftning </a:t>
            </a:r>
            <a:br>
              <a:rPr lang="sv-SE" sz="7000" dirty="0">
                <a:solidFill>
                  <a:srgbClr val="000099"/>
                </a:solidFill>
              </a:rPr>
            </a:br>
            <a:br>
              <a:rPr lang="sv-SE" dirty="0">
                <a:solidFill>
                  <a:srgbClr val="000099"/>
                </a:solidFill>
              </a:rPr>
            </a:br>
            <a:br>
              <a:rPr lang="sv-SE" dirty="0">
                <a:solidFill>
                  <a:srgbClr val="000099"/>
                </a:solidFill>
              </a:rPr>
            </a:br>
            <a:r>
              <a:rPr lang="sv-SE">
                <a:solidFill>
                  <a:srgbClr val="000099"/>
                </a:solidFill>
              </a:rPr>
              <a:t>Lunds Domarakademi </a:t>
            </a:r>
            <a:r>
              <a:rPr lang="sv-SE" dirty="0">
                <a:solidFill>
                  <a:srgbClr val="000099"/>
                </a:solidFill>
              </a:rPr>
              <a:t>den 12 september 2023</a:t>
            </a:r>
            <a:br>
              <a:rPr lang="sv-SE" dirty="0">
                <a:solidFill>
                  <a:srgbClr val="000099"/>
                </a:solidFill>
              </a:rPr>
            </a:br>
            <a:br>
              <a:rPr lang="sv-SE" dirty="0">
                <a:solidFill>
                  <a:srgbClr val="000099"/>
                </a:solidFill>
              </a:rPr>
            </a:br>
            <a:r>
              <a:rPr lang="sv-SE" dirty="0">
                <a:solidFill>
                  <a:srgbClr val="000099"/>
                </a:solidFill>
              </a:rPr>
              <a:t>Bengt Ivarsson &amp; Linnea </a:t>
            </a:r>
            <a:r>
              <a:rPr lang="sv-SE" dirty="0" err="1">
                <a:solidFill>
                  <a:srgbClr val="000099"/>
                </a:solidFill>
              </a:rPr>
              <a:t>Wegerstad</a:t>
            </a:r>
            <a:endParaRPr lang="sv-S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Våldtäkt mot barn, 6 kap 4 §</a:t>
            </a:r>
            <a:r>
              <a:rPr lang="sv-SE" dirty="0" err="1"/>
              <a:t>Brb</a:t>
            </a:r>
            <a:br>
              <a:rPr lang="sv-SE" dirty="0"/>
            </a:br>
            <a:r>
              <a:rPr lang="sv-SE" dirty="0"/>
              <a:t>Sexuellt utnyttjande av barn, 5§</a:t>
            </a:r>
          </a:p>
        </p:txBody>
      </p:sp>
      <p:sp>
        <p:nvSpPr>
          <p:cNvPr id="3" name="Platshållare för innehåll 2"/>
          <p:cNvSpPr>
            <a:spLocks noGrp="1"/>
          </p:cNvSpPr>
          <p:nvPr>
            <p:ph idx="1"/>
          </p:nvPr>
        </p:nvSpPr>
        <p:spPr/>
        <p:txBody>
          <a:bodyPr/>
          <a:lstStyle/>
          <a:p>
            <a:endParaRPr lang="sv-SE" dirty="0"/>
          </a:p>
          <a:p>
            <a:r>
              <a:rPr lang="sv-SE" dirty="0"/>
              <a:t>Brott av normalgraden, fängelse 3-6 år</a:t>
            </a:r>
            <a:br>
              <a:rPr lang="sv-SE" dirty="0"/>
            </a:br>
            <a:endParaRPr lang="sv-SE" dirty="0"/>
          </a:p>
          <a:p>
            <a:r>
              <a:rPr lang="sv-SE" dirty="0"/>
              <a:t>Grovt brott, fängelse 5-10 år</a:t>
            </a:r>
            <a:br>
              <a:rPr lang="sv-SE" dirty="0"/>
            </a:br>
            <a:endParaRPr lang="sv-SE" dirty="0"/>
          </a:p>
          <a:p>
            <a:r>
              <a:rPr lang="sv-SE" dirty="0"/>
              <a:t>Sexuellt utnyttjande av barn, fängelse i högst 4 år</a:t>
            </a:r>
          </a:p>
          <a:p>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10</a:t>
            </a:fld>
            <a:endParaRPr lang="sv-SE"/>
          </a:p>
        </p:txBody>
      </p:sp>
    </p:spTree>
    <p:extLst>
      <p:ext uri="{BB962C8B-B14F-4D97-AF65-F5344CB8AC3E}">
        <p14:creationId xmlns:p14="http://schemas.microsoft.com/office/powerpoint/2010/main" val="3900388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Sexuellt övergrepp mot barn</a:t>
            </a:r>
            <a:br>
              <a:rPr lang="sv-SE" dirty="0"/>
            </a:br>
            <a:r>
              <a:rPr lang="sv-SE" dirty="0"/>
              <a:t>6 kap 6 § </a:t>
            </a:r>
            <a:r>
              <a:rPr lang="sv-SE" dirty="0" err="1"/>
              <a:t>Brb</a:t>
            </a:r>
            <a:endParaRPr lang="sv-SE" dirty="0"/>
          </a:p>
        </p:txBody>
      </p:sp>
      <p:sp>
        <p:nvSpPr>
          <p:cNvPr id="3" name="Platshållare för innehåll 2"/>
          <p:cNvSpPr>
            <a:spLocks noGrp="1"/>
          </p:cNvSpPr>
          <p:nvPr>
            <p:ph idx="1"/>
          </p:nvPr>
        </p:nvSpPr>
        <p:spPr/>
        <p:txBody>
          <a:bodyPr/>
          <a:lstStyle/>
          <a:p>
            <a:endParaRPr lang="sv-SE" dirty="0"/>
          </a:p>
          <a:p>
            <a:r>
              <a:rPr lang="sv-SE" dirty="0"/>
              <a:t>Annan sexuell handling än samlag eller liknande</a:t>
            </a:r>
          </a:p>
          <a:p>
            <a:r>
              <a:rPr lang="sv-SE" dirty="0"/>
              <a:t>Brott av normalgraden, fängelse i 6 mån-2 år</a:t>
            </a:r>
          </a:p>
          <a:p>
            <a:r>
              <a:rPr lang="sv-SE" dirty="0"/>
              <a:t>Mindre grovt brott, fängelse högst 1 år</a:t>
            </a:r>
          </a:p>
          <a:p>
            <a:r>
              <a:rPr lang="sv-SE" dirty="0"/>
              <a:t>Grovt brott, fängelse 1 år och 6 mån-6 år</a:t>
            </a:r>
          </a:p>
          <a:p>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11</a:t>
            </a:fld>
            <a:endParaRPr lang="sv-SE"/>
          </a:p>
        </p:txBody>
      </p:sp>
    </p:spTree>
    <p:extLst>
      <p:ext uri="{BB962C8B-B14F-4D97-AF65-F5344CB8AC3E}">
        <p14:creationId xmlns:p14="http://schemas.microsoft.com/office/powerpoint/2010/main" val="961784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Proposition 2017/18:177</a:t>
            </a:r>
          </a:p>
        </p:txBody>
      </p:sp>
      <p:sp>
        <p:nvSpPr>
          <p:cNvPr id="3" name="Platshållare för innehåll 2"/>
          <p:cNvSpPr>
            <a:spLocks noGrp="1"/>
          </p:cNvSpPr>
          <p:nvPr>
            <p:ph idx="1"/>
          </p:nvPr>
        </p:nvSpPr>
        <p:spPr/>
        <p:txBody>
          <a:bodyPr/>
          <a:lstStyle/>
          <a:p>
            <a:r>
              <a:rPr lang="sv-SE" dirty="0"/>
              <a:t>Gränsen för straffbar gärning går vid om deltagandet i en sexuell aktivitet är frivilligt eller inte.</a:t>
            </a:r>
          </a:p>
          <a:p>
            <a:r>
              <a:rPr lang="sv-SE" dirty="0"/>
              <a:t>Det infördes ett särskilt oaktsamhetsansvar för vissa allvarliga sexualbrott. </a:t>
            </a:r>
          </a:p>
          <a:p>
            <a:r>
              <a:rPr lang="sv-SE" dirty="0"/>
              <a:t>Minimistraffet för grov våldtäkt och grov våldtäkt mot barn höjdes från fängelse i fyra år till fängelse i fem år.</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12</a:t>
            </a:fld>
            <a:endParaRPr lang="sv-SE"/>
          </a:p>
        </p:txBody>
      </p:sp>
    </p:spTree>
    <p:extLst>
      <p:ext uri="{BB962C8B-B14F-4D97-AF65-F5344CB8AC3E}">
        <p14:creationId xmlns:p14="http://schemas.microsoft.com/office/powerpoint/2010/main" val="803603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Vid bedömningen av om </a:t>
            </a:r>
            <a:r>
              <a:rPr lang="sv-SE" dirty="0" err="1"/>
              <a:t>bl</a:t>
            </a:r>
            <a:r>
              <a:rPr lang="sv-SE" dirty="0"/>
              <a:t> a ett våldtäktsbrott är grovt ska det särskilt beaktas om gärningsmannen med hänsyn till offrets låga ålder visat särskild hänsynslöshet eller råhet.</a:t>
            </a:r>
          </a:p>
          <a:p>
            <a:r>
              <a:rPr lang="sv-SE" dirty="0"/>
              <a:t>Det straffrättsliga skyddet vid sexualbrott mot barn stärktes vid oaktsamhet hos gärningsmannen i fråga om barnets ålder.</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13</a:t>
            </a:fld>
            <a:endParaRPr lang="sv-SE"/>
          </a:p>
        </p:txBody>
      </p:sp>
    </p:spTree>
    <p:extLst>
      <p:ext uri="{BB962C8B-B14F-4D97-AF65-F5344CB8AC3E}">
        <p14:creationId xmlns:p14="http://schemas.microsoft.com/office/powerpoint/2010/main" val="2030031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När en förundersökning avseende ett sexualbrott har inletts eller återupptagits ska anmälan om målsägandebiträde göras omedelbart, om det inte är uppenbart att målsäganden saknar behov av sådant biträde.</a:t>
            </a:r>
          </a:p>
          <a:p>
            <a:r>
              <a:rPr lang="sv-SE" dirty="0"/>
              <a:t>Ikraftträdande 1 juli 2018</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14</a:t>
            </a:fld>
            <a:endParaRPr lang="sv-SE"/>
          </a:p>
        </p:txBody>
      </p:sp>
    </p:spTree>
    <p:extLst>
      <p:ext uri="{BB962C8B-B14F-4D97-AF65-F5344CB8AC3E}">
        <p14:creationId xmlns:p14="http://schemas.microsoft.com/office/powerpoint/2010/main" val="2563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E62762-C67C-C814-535B-90268420C1BB}"/>
              </a:ext>
            </a:extLst>
          </p:cNvPr>
          <p:cNvSpPr>
            <a:spLocks noGrp="1"/>
          </p:cNvSpPr>
          <p:nvPr>
            <p:ph type="title"/>
          </p:nvPr>
        </p:nvSpPr>
        <p:spPr/>
        <p:txBody>
          <a:bodyPr/>
          <a:lstStyle/>
          <a:p>
            <a:r>
              <a:rPr lang="sv-SE" dirty="0"/>
              <a:t>Proposition 2021/22:231</a:t>
            </a:r>
          </a:p>
        </p:txBody>
      </p:sp>
      <p:sp>
        <p:nvSpPr>
          <p:cNvPr id="3" name="Platshållare för innehåll 2">
            <a:extLst>
              <a:ext uri="{FF2B5EF4-FFF2-40B4-BE49-F238E27FC236}">
                <a16:creationId xmlns:a16="http://schemas.microsoft.com/office/drawing/2014/main" id="{36E82144-2D70-ED9B-24B6-2FBEA371F756}"/>
              </a:ext>
            </a:extLst>
          </p:cNvPr>
          <p:cNvSpPr>
            <a:spLocks noGrp="1"/>
          </p:cNvSpPr>
          <p:nvPr>
            <p:ph idx="1"/>
          </p:nvPr>
        </p:nvSpPr>
        <p:spPr/>
        <p:txBody>
          <a:bodyPr/>
          <a:lstStyle/>
          <a:p>
            <a:r>
              <a:rPr lang="sv-SE" dirty="0"/>
              <a:t>Ett flertal straffskärpningar, </a:t>
            </a:r>
            <a:r>
              <a:rPr lang="sv-SE" dirty="0" err="1"/>
              <a:t>bl</a:t>
            </a:r>
            <a:r>
              <a:rPr lang="sv-SE" dirty="0"/>
              <a:t> a för våldtäkt, våldtäkt mot barn, sexuella övergrepp och sexköp.</a:t>
            </a:r>
          </a:p>
          <a:p>
            <a:r>
              <a:rPr lang="sv-SE" dirty="0"/>
              <a:t>Nya brottsrubriceringar: sexuellt ofredande mot barn, grovt sexuellt ofredande mot barn och grovt sexuellt ofredande</a:t>
            </a:r>
          </a:p>
          <a:p>
            <a:r>
              <a:rPr lang="sv-SE" dirty="0" err="1"/>
              <a:t>Samlagsbegreppet</a:t>
            </a:r>
            <a:r>
              <a:rPr lang="sv-SE" dirty="0"/>
              <a:t> utvidgas</a:t>
            </a:r>
          </a:p>
          <a:p>
            <a:r>
              <a:rPr lang="sv-SE" dirty="0"/>
              <a:t>Det straffbara området för våldtäkt utvidgas</a:t>
            </a:r>
          </a:p>
          <a:p>
            <a:endParaRPr lang="sv-SE" dirty="0"/>
          </a:p>
          <a:p>
            <a:endParaRPr lang="sv-SE" dirty="0"/>
          </a:p>
        </p:txBody>
      </p:sp>
      <p:sp>
        <p:nvSpPr>
          <p:cNvPr id="4" name="Platshållare för datum 3">
            <a:extLst>
              <a:ext uri="{FF2B5EF4-FFF2-40B4-BE49-F238E27FC236}">
                <a16:creationId xmlns:a16="http://schemas.microsoft.com/office/drawing/2014/main" id="{122A894C-FD33-A1B6-C640-DCAEF8DCB679}"/>
              </a:ext>
            </a:extLst>
          </p:cNvPr>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a:extLst>
              <a:ext uri="{FF2B5EF4-FFF2-40B4-BE49-F238E27FC236}">
                <a16:creationId xmlns:a16="http://schemas.microsoft.com/office/drawing/2014/main" id="{3F8CE39D-F127-7A3F-5C1D-571F888DBCF6}"/>
              </a:ext>
            </a:extLst>
          </p:cNvPr>
          <p:cNvSpPr>
            <a:spLocks noGrp="1"/>
          </p:cNvSpPr>
          <p:nvPr>
            <p:ph type="ftr" sz="quarter" idx="11"/>
          </p:nvPr>
        </p:nvSpPr>
        <p:spPr/>
        <p:txBody>
          <a:bodyPr/>
          <a:lstStyle/>
          <a:p>
            <a:r>
              <a:rPr lang="sv-SE"/>
              <a:t>Kihlstedts Advokatbyrå</a:t>
            </a:r>
          </a:p>
        </p:txBody>
      </p:sp>
      <p:sp>
        <p:nvSpPr>
          <p:cNvPr id="6" name="Platshållare för bildnummer 5">
            <a:extLst>
              <a:ext uri="{FF2B5EF4-FFF2-40B4-BE49-F238E27FC236}">
                <a16:creationId xmlns:a16="http://schemas.microsoft.com/office/drawing/2014/main" id="{E682448D-D8BA-ABF4-F51B-76F05473440E}"/>
              </a:ext>
            </a:extLst>
          </p:cNvPr>
          <p:cNvSpPr>
            <a:spLocks noGrp="1"/>
          </p:cNvSpPr>
          <p:nvPr>
            <p:ph type="sldNum" sz="quarter" idx="12"/>
          </p:nvPr>
        </p:nvSpPr>
        <p:spPr/>
        <p:txBody>
          <a:bodyPr/>
          <a:lstStyle/>
          <a:p>
            <a:fld id="{20A9B680-02C6-4150-8740-3233F317F1C9}" type="slidenum">
              <a:rPr lang="sv-SE" smtClean="0"/>
              <a:pPr/>
              <a:t>15</a:t>
            </a:fld>
            <a:endParaRPr lang="sv-SE"/>
          </a:p>
        </p:txBody>
      </p:sp>
    </p:spTree>
    <p:extLst>
      <p:ext uri="{BB962C8B-B14F-4D97-AF65-F5344CB8AC3E}">
        <p14:creationId xmlns:p14="http://schemas.microsoft.com/office/powerpoint/2010/main" val="3684368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Bristande frivillighet som gräns för straffansvar</a:t>
            </a:r>
          </a:p>
        </p:txBody>
      </p:sp>
      <p:sp>
        <p:nvSpPr>
          <p:cNvPr id="3" name="Platshållare för innehåll 2"/>
          <p:cNvSpPr>
            <a:spLocks noGrp="1"/>
          </p:cNvSpPr>
          <p:nvPr>
            <p:ph idx="1"/>
          </p:nvPr>
        </p:nvSpPr>
        <p:spPr/>
        <p:txBody>
          <a:bodyPr/>
          <a:lstStyle/>
          <a:p>
            <a:r>
              <a:rPr lang="sv-SE" dirty="0"/>
              <a:t>Den som, med en person som inte deltar frivilligt, genomför ett vaginalt, analt eller oralt samlag eller annan sexuell handling som med hänsyn till kränkningens allvar är jämförlig med samlag.</a:t>
            </a:r>
          </a:p>
          <a:p>
            <a:r>
              <a:rPr lang="sv-SE" dirty="0"/>
              <a:t>Detsamma gäller den som förmår en person som inte deltar frivilligt att företa eller tåla en sådan handling.</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dirty="0"/>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16</a:t>
            </a:fld>
            <a:endParaRPr lang="sv-SE"/>
          </a:p>
        </p:txBody>
      </p:sp>
    </p:spTree>
    <p:extLst>
      <p:ext uri="{BB962C8B-B14F-4D97-AF65-F5344CB8AC3E}">
        <p14:creationId xmlns:p14="http://schemas.microsoft.com/office/powerpoint/2010/main" val="192041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0ADC12-DC31-AE42-5DF1-95246DA0B346}"/>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C5D00279-8067-1C27-0CA0-0FDB8EB53CEA}"/>
              </a:ext>
            </a:extLst>
          </p:cNvPr>
          <p:cNvSpPr>
            <a:spLocks noGrp="1"/>
          </p:cNvSpPr>
          <p:nvPr>
            <p:ph idx="1"/>
          </p:nvPr>
        </p:nvSpPr>
        <p:spPr/>
        <p:txBody>
          <a:bodyPr/>
          <a:lstStyle/>
          <a:p>
            <a:r>
              <a:rPr lang="sv-SE" dirty="0"/>
              <a:t>Vid bedömningen av om ett deltagande är frivilligt eller inte ska det </a:t>
            </a:r>
            <a:r>
              <a:rPr lang="sv-SE" i="1" dirty="0"/>
              <a:t>särskilt</a:t>
            </a:r>
            <a:r>
              <a:rPr lang="sv-SE" dirty="0"/>
              <a:t> beaktas om frivilligheten kommit till uttryck genom ord eller handling eller på annat sätt.</a:t>
            </a:r>
          </a:p>
          <a:p>
            <a:endParaRPr lang="sv-SE" dirty="0"/>
          </a:p>
        </p:txBody>
      </p:sp>
      <p:sp>
        <p:nvSpPr>
          <p:cNvPr id="4" name="Platshållare för datum 3">
            <a:extLst>
              <a:ext uri="{FF2B5EF4-FFF2-40B4-BE49-F238E27FC236}">
                <a16:creationId xmlns:a16="http://schemas.microsoft.com/office/drawing/2014/main" id="{0073AE54-55A0-8A89-7712-310D37C394E2}"/>
              </a:ext>
            </a:extLst>
          </p:cNvPr>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a:extLst>
              <a:ext uri="{FF2B5EF4-FFF2-40B4-BE49-F238E27FC236}">
                <a16:creationId xmlns:a16="http://schemas.microsoft.com/office/drawing/2014/main" id="{6A3D38A6-6BF5-33E1-69A6-CF8447D918BC}"/>
              </a:ext>
            </a:extLst>
          </p:cNvPr>
          <p:cNvSpPr>
            <a:spLocks noGrp="1"/>
          </p:cNvSpPr>
          <p:nvPr>
            <p:ph type="ftr" sz="quarter" idx="11"/>
          </p:nvPr>
        </p:nvSpPr>
        <p:spPr/>
        <p:txBody>
          <a:bodyPr/>
          <a:lstStyle/>
          <a:p>
            <a:r>
              <a:rPr lang="sv-SE"/>
              <a:t>Kihlstedts Advokatbyrå</a:t>
            </a:r>
          </a:p>
        </p:txBody>
      </p:sp>
      <p:sp>
        <p:nvSpPr>
          <p:cNvPr id="6" name="Platshållare för bildnummer 5">
            <a:extLst>
              <a:ext uri="{FF2B5EF4-FFF2-40B4-BE49-F238E27FC236}">
                <a16:creationId xmlns:a16="http://schemas.microsoft.com/office/drawing/2014/main" id="{C23608A7-99CB-1CB5-1CB8-DAE90EFF9D1F}"/>
              </a:ext>
            </a:extLst>
          </p:cNvPr>
          <p:cNvSpPr>
            <a:spLocks noGrp="1"/>
          </p:cNvSpPr>
          <p:nvPr>
            <p:ph type="sldNum" sz="quarter" idx="12"/>
          </p:nvPr>
        </p:nvSpPr>
        <p:spPr/>
        <p:txBody>
          <a:bodyPr/>
          <a:lstStyle/>
          <a:p>
            <a:fld id="{20A9B680-02C6-4150-8740-3233F317F1C9}" type="slidenum">
              <a:rPr lang="sv-SE" smtClean="0"/>
              <a:pPr/>
              <a:t>17</a:t>
            </a:fld>
            <a:endParaRPr lang="sv-SE"/>
          </a:p>
        </p:txBody>
      </p:sp>
    </p:spTree>
    <p:extLst>
      <p:ext uri="{BB962C8B-B14F-4D97-AF65-F5344CB8AC3E}">
        <p14:creationId xmlns:p14="http://schemas.microsoft.com/office/powerpoint/2010/main" val="4033654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Krävs inte längre våld, hot eller utnyttande av särskilt utsatt situation för att kunna döma för våldtäkt. Dock alltid våldtäkt i dessa fall.</a:t>
            </a:r>
          </a:p>
          <a:p>
            <a:r>
              <a:rPr lang="sv-SE" dirty="0"/>
              <a:t>Vilka situationer föll utanför våldtäkts-begreppet fram till 30 juni 2018?</a:t>
            </a:r>
          </a:p>
          <a:p>
            <a:pPr lvl="1"/>
            <a:r>
              <a:rPr lang="sv-SE" dirty="0"/>
              <a:t>Överrumpling</a:t>
            </a:r>
          </a:p>
          <a:p>
            <a:pPr lvl="1"/>
            <a:r>
              <a:rPr lang="sv-SE" dirty="0"/>
              <a:t>Passivitet</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18</a:t>
            </a:fld>
            <a:endParaRPr lang="sv-SE"/>
          </a:p>
        </p:txBody>
      </p:sp>
    </p:spTree>
    <p:extLst>
      <p:ext uri="{BB962C8B-B14F-4D97-AF65-F5344CB8AC3E}">
        <p14:creationId xmlns:p14="http://schemas.microsoft.com/office/powerpoint/2010/main" val="75875031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Frivillighet</a:t>
            </a:r>
          </a:p>
        </p:txBody>
      </p:sp>
      <p:sp>
        <p:nvSpPr>
          <p:cNvPr id="3" name="Platshållare för innehåll 2"/>
          <p:cNvSpPr>
            <a:spLocks noGrp="1"/>
          </p:cNvSpPr>
          <p:nvPr>
            <p:ph idx="1"/>
          </p:nvPr>
        </p:nvSpPr>
        <p:spPr/>
        <p:txBody>
          <a:bodyPr/>
          <a:lstStyle/>
          <a:p>
            <a:r>
              <a:rPr lang="sv-SE" dirty="0"/>
              <a:t>Ej att förväxla med samtycke (</a:t>
            </a:r>
            <a:r>
              <a:rPr lang="sv-SE" dirty="0" err="1"/>
              <a:t>Brb</a:t>
            </a:r>
            <a:r>
              <a:rPr lang="sv-SE" dirty="0"/>
              <a:t> 24:7)</a:t>
            </a:r>
            <a:br>
              <a:rPr lang="sv-SE" dirty="0"/>
            </a:br>
            <a:endParaRPr lang="sv-SE" dirty="0"/>
          </a:p>
          <a:p>
            <a:r>
              <a:rPr lang="sv-SE" dirty="0"/>
              <a:t>Bedömningen av om en målsägande del-tagit frivilligt eller inte ska grundas på situationen i dess helhet.</a:t>
            </a:r>
            <a:br>
              <a:rPr lang="sv-SE" dirty="0"/>
            </a:br>
            <a:endParaRPr lang="sv-SE" dirty="0"/>
          </a:p>
          <a:p>
            <a:r>
              <a:rPr lang="sv-SE" dirty="0" err="1"/>
              <a:t>Tjatsex</a:t>
            </a:r>
            <a:r>
              <a:rPr lang="sv-SE" dirty="0"/>
              <a:t> omfattas inte av det straffbara området.</a:t>
            </a:r>
          </a:p>
          <a:p>
            <a:pPr marL="0" indent="0">
              <a:buNone/>
            </a:pPr>
            <a:endParaRPr lang="sv-SE" dirty="0"/>
          </a:p>
          <a:p>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19</a:t>
            </a:fld>
            <a:endParaRPr lang="sv-SE"/>
          </a:p>
        </p:txBody>
      </p:sp>
    </p:spTree>
    <p:extLst>
      <p:ext uri="{BB962C8B-B14F-4D97-AF65-F5344CB8AC3E}">
        <p14:creationId xmlns:p14="http://schemas.microsoft.com/office/powerpoint/2010/main" val="381182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Kursupplägg</a:t>
            </a:r>
          </a:p>
        </p:txBody>
      </p:sp>
      <p:sp>
        <p:nvSpPr>
          <p:cNvPr id="3" name="Platshållare för innehåll 2"/>
          <p:cNvSpPr>
            <a:spLocks noGrp="1"/>
          </p:cNvSpPr>
          <p:nvPr>
            <p:ph idx="1"/>
          </p:nvPr>
        </p:nvSpPr>
        <p:spPr/>
        <p:txBody>
          <a:bodyPr/>
          <a:lstStyle/>
          <a:p>
            <a:r>
              <a:rPr lang="sv-SE" sz="4000" dirty="0"/>
              <a:t>Våldtäkt/sexuellt övergrepp</a:t>
            </a:r>
          </a:p>
          <a:p>
            <a:r>
              <a:rPr lang="sv-SE" sz="4000" dirty="0"/>
              <a:t>Uppsåt och oaktsamhet</a:t>
            </a:r>
          </a:p>
          <a:p>
            <a:r>
              <a:rPr lang="sv-SE" sz="4000" dirty="0"/>
              <a:t>Bevisvärdering</a:t>
            </a:r>
          </a:p>
          <a:p>
            <a:r>
              <a:rPr lang="sv-SE" sz="4000" dirty="0"/>
              <a:t>Sexualbrott mot barn</a:t>
            </a:r>
          </a:p>
          <a:p>
            <a:r>
              <a:rPr lang="sv-SE" sz="4000" dirty="0"/>
              <a:t>Sexuellt ofredande</a:t>
            </a:r>
          </a:p>
          <a:p>
            <a:pPr marL="0" indent="0">
              <a:buNone/>
            </a:pPr>
            <a:endParaRPr lang="sv-SE" dirty="0"/>
          </a:p>
          <a:p>
            <a:pPr marL="0" indent="0">
              <a:buNone/>
            </a:pPr>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a:t>
            </a:fld>
            <a:endParaRPr lang="sv-SE"/>
          </a:p>
        </p:txBody>
      </p:sp>
    </p:spTree>
    <p:extLst>
      <p:ext uri="{BB962C8B-B14F-4D97-AF65-F5344CB8AC3E}">
        <p14:creationId xmlns:p14="http://schemas.microsoft.com/office/powerpoint/2010/main" val="2237974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Frivillighet måste föreligga då den sexuella handlingen företas.</a:t>
            </a:r>
          </a:p>
          <a:p>
            <a:r>
              <a:rPr lang="sv-SE" dirty="0"/>
              <a:t>Det förhållande att en person i förväg angett att han eller hon vill delta innebär inte att en senare genomförd sexuell handling ska anses vara frivillig.</a:t>
            </a:r>
          </a:p>
          <a:p>
            <a:r>
              <a:rPr lang="sv-SE" dirty="0"/>
              <a:t>Det frivilliga deltagandet måste föreligga under hela den sexuella handlingen.</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20</a:t>
            </a:fld>
            <a:endParaRPr lang="sv-SE"/>
          </a:p>
        </p:txBody>
      </p:sp>
    </p:spTree>
    <p:extLst>
      <p:ext uri="{BB962C8B-B14F-4D97-AF65-F5344CB8AC3E}">
        <p14:creationId xmlns:p14="http://schemas.microsoft.com/office/powerpoint/2010/main" val="314164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Sexuella bedrägerier omfattas av det straffbara området. </a:t>
            </a:r>
          </a:p>
          <a:p>
            <a:r>
              <a:rPr lang="sv-SE" dirty="0"/>
              <a:t>Däremot inte om någon lurats att delta genom osanna påståenden om t ex kändisskap, ålder, sysselsättning eller om att preventivmedel ska användas. </a:t>
            </a:r>
          </a:p>
          <a:p>
            <a:r>
              <a:rPr lang="sv-SE" dirty="0"/>
              <a:t>Detsamma gäller ofrivilligt deltagande med personer med könsöverskridande identitet.</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21</a:t>
            </a:fld>
            <a:endParaRPr lang="sv-SE"/>
          </a:p>
        </p:txBody>
      </p:sp>
    </p:spTree>
    <p:extLst>
      <p:ext uri="{BB962C8B-B14F-4D97-AF65-F5344CB8AC3E}">
        <p14:creationId xmlns:p14="http://schemas.microsoft.com/office/powerpoint/2010/main" val="36841440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Straffansvar kan inträda även om måls-äganden varit initiativtagare till den sexuella handlingen.</a:t>
            </a:r>
          </a:p>
          <a:p>
            <a:r>
              <a:rPr lang="sv-SE" dirty="0"/>
              <a:t>Omfattar även situationer där måls-äganden genomför handlingen på sig själv eller någon annan än gärningsmannen.</a:t>
            </a:r>
          </a:p>
          <a:p>
            <a:r>
              <a:rPr lang="sv-SE" dirty="0"/>
              <a:t>Från 1 augusti 2022 även om målsäganden förmås företa eller tåla en sexuell handling.</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22</a:t>
            </a:fld>
            <a:endParaRPr lang="sv-SE"/>
          </a:p>
        </p:txBody>
      </p:sp>
    </p:spTree>
    <p:extLst>
      <p:ext uri="{BB962C8B-B14F-4D97-AF65-F5344CB8AC3E}">
        <p14:creationId xmlns:p14="http://schemas.microsoft.com/office/powerpoint/2010/main" val="1187734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Beakta om frivilligheten kommit till uttryck genom:</a:t>
            </a:r>
          </a:p>
        </p:txBody>
      </p:sp>
      <p:sp>
        <p:nvSpPr>
          <p:cNvPr id="3" name="Platshållare för innehåll 2"/>
          <p:cNvSpPr>
            <a:spLocks noGrp="1"/>
          </p:cNvSpPr>
          <p:nvPr>
            <p:ph idx="1"/>
          </p:nvPr>
        </p:nvSpPr>
        <p:spPr/>
        <p:txBody>
          <a:bodyPr/>
          <a:lstStyle/>
          <a:p>
            <a:endParaRPr lang="sv-SE" dirty="0"/>
          </a:p>
          <a:p>
            <a:r>
              <a:rPr lang="sv-SE" dirty="0"/>
              <a:t>ord</a:t>
            </a:r>
          </a:p>
          <a:p>
            <a:pPr marL="0" indent="0">
              <a:buNone/>
            </a:pPr>
            <a:endParaRPr lang="sv-SE" dirty="0"/>
          </a:p>
          <a:p>
            <a:r>
              <a:rPr lang="sv-SE" dirty="0"/>
              <a:t>handling</a:t>
            </a:r>
            <a:br>
              <a:rPr lang="sv-SE" dirty="0"/>
            </a:br>
            <a:endParaRPr lang="sv-SE" dirty="0"/>
          </a:p>
          <a:p>
            <a:r>
              <a:rPr lang="sv-SE" dirty="0"/>
              <a:t>eller på annat sätt</a:t>
            </a:r>
          </a:p>
          <a:p>
            <a:pPr marL="0" indent="0">
              <a:buNone/>
            </a:pPr>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23</a:t>
            </a:fld>
            <a:endParaRPr lang="sv-SE"/>
          </a:p>
        </p:txBody>
      </p:sp>
    </p:spTree>
    <p:extLst>
      <p:ext uri="{BB962C8B-B14F-4D97-AF65-F5344CB8AC3E}">
        <p14:creationId xmlns:p14="http://schemas.microsoft.com/office/powerpoint/2010/main" val="205556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Vad målsäganden uttryckt en central del vid prövningen av straffansvar.</a:t>
            </a:r>
            <a:br>
              <a:rPr lang="sv-SE" dirty="0"/>
            </a:br>
            <a:endParaRPr lang="sv-SE" dirty="0"/>
          </a:p>
          <a:p>
            <a:r>
              <a:rPr lang="sv-SE" dirty="0"/>
              <a:t>Avsaknaden av uttryck normalt får förstås som att deltagande inte är frivilligt.</a:t>
            </a:r>
            <a:br>
              <a:rPr lang="sv-SE" dirty="0"/>
            </a:br>
            <a:endParaRPr lang="sv-SE" dirty="0"/>
          </a:p>
          <a:p>
            <a:r>
              <a:rPr lang="sv-SE" dirty="0"/>
              <a:t>I undantagsfall kan även ett tyst samtycke vara tillräckligt.</a:t>
            </a:r>
          </a:p>
          <a:p>
            <a:endParaRPr lang="sv-SE" dirty="0"/>
          </a:p>
          <a:p>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24</a:t>
            </a:fld>
            <a:endParaRPr lang="sv-SE"/>
          </a:p>
        </p:txBody>
      </p:sp>
    </p:spTree>
    <p:extLst>
      <p:ext uri="{BB962C8B-B14F-4D97-AF65-F5344CB8AC3E}">
        <p14:creationId xmlns:p14="http://schemas.microsoft.com/office/powerpoint/2010/main" val="17067842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Frivillighetsrekvisitet tar sikte på det faktiska handlandet och inte på personens inre inställning.</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25</a:t>
            </a:fld>
            <a:endParaRPr lang="sv-SE"/>
          </a:p>
        </p:txBody>
      </p:sp>
    </p:spTree>
    <p:extLst>
      <p:ext uri="{BB962C8B-B14F-4D97-AF65-F5344CB8AC3E}">
        <p14:creationId xmlns:p14="http://schemas.microsoft.com/office/powerpoint/2010/main" val="36146144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Olika typer av manifestationer för fri-villigheten får central betydelse för:</a:t>
            </a:r>
          </a:p>
          <a:p>
            <a:pPr lvl="1"/>
            <a:r>
              <a:rPr lang="sv-SE" dirty="0"/>
              <a:t>Bedömningen av frivilligheten</a:t>
            </a:r>
          </a:p>
          <a:p>
            <a:pPr lvl="1"/>
            <a:r>
              <a:rPr lang="sv-SE" dirty="0"/>
              <a:t>Bedömningen av gärningsmannens uppsåt</a:t>
            </a:r>
          </a:p>
          <a:p>
            <a:r>
              <a:rPr lang="sv-SE" dirty="0"/>
              <a:t>Utgångspunkten måste vara att den som utför en sexuell handling mot någon annan person har ett ansvar för att förvissa sig om att den andra personen vill delta.</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26</a:t>
            </a:fld>
            <a:endParaRPr lang="sv-SE"/>
          </a:p>
        </p:txBody>
      </p:sp>
    </p:spTree>
    <p:extLst>
      <p:ext uri="{BB962C8B-B14F-4D97-AF65-F5344CB8AC3E}">
        <p14:creationId xmlns:p14="http://schemas.microsoft.com/office/powerpoint/2010/main" val="1827113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a:t>”Ett tyst samtycke kan alltså innebära att deltagandet är frivilligt men om saken kommer under rättslig prövning och frivilligheten förnekas av målsäganden, får dock krävas att det finns något som tyder på att samtycke förelegat.”</a:t>
            </a:r>
          </a:p>
          <a:p>
            <a:pPr marL="0" indent="0">
              <a:buNone/>
            </a:pPr>
            <a:endParaRPr lang="sv-SE" dirty="0"/>
          </a:p>
          <a:p>
            <a:pPr marL="0" indent="0">
              <a:buNone/>
            </a:pPr>
            <a:r>
              <a:rPr lang="sv-SE" sz="2000" dirty="0" err="1"/>
              <a:t>Prop</a:t>
            </a:r>
            <a:r>
              <a:rPr lang="sv-SE" sz="2000" dirty="0"/>
              <a:t> 2017/18:177 s 80</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27</a:t>
            </a:fld>
            <a:endParaRPr lang="sv-SE"/>
          </a:p>
        </p:txBody>
      </p:sp>
    </p:spTree>
    <p:extLst>
      <p:ext uri="{BB962C8B-B14F-4D97-AF65-F5344CB8AC3E}">
        <p14:creationId xmlns:p14="http://schemas.microsoft.com/office/powerpoint/2010/main" val="1949652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a:t>Inte möjligt eller lämpligt att i lagen ange under vilka förutsättningar ett deltagande ska bedömas som frivilligt. Vad ett frivilligt deltagande är kan inte ges någon legal definition. Det måste ytterst  överlämnas åt rättstillämpningen att bedöma om ett frivilligt deltagande förelegat i det enskilda fallet. </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28</a:t>
            </a:fld>
            <a:endParaRPr lang="sv-SE"/>
          </a:p>
        </p:txBody>
      </p:sp>
    </p:spTree>
    <p:extLst>
      <p:ext uri="{BB962C8B-B14F-4D97-AF65-F5344CB8AC3E}">
        <p14:creationId xmlns:p14="http://schemas.microsoft.com/office/powerpoint/2010/main" val="2516998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a:t>Hur skilja på en passivitet som ger uttryck för samtycke från passivitet som ger uttryck för ofrivillighet?</a:t>
            </a:r>
          </a:p>
          <a:p>
            <a:pPr marL="0" indent="0">
              <a:buNone/>
            </a:pPr>
            <a:endParaRPr lang="sv-SE" dirty="0"/>
          </a:p>
          <a:p>
            <a:pPr marL="0" indent="0">
              <a:buNone/>
            </a:pPr>
            <a:r>
              <a:rPr lang="sv-SE" dirty="0"/>
              <a:t>Överlämnas åt domstolarna att i efterhand värdera.</a:t>
            </a:r>
          </a:p>
          <a:p>
            <a:pPr marL="0" indent="0">
              <a:buNone/>
            </a:pPr>
            <a:br>
              <a:rPr lang="sv-SE" dirty="0"/>
            </a:br>
            <a:r>
              <a:rPr lang="sv-SE" dirty="0"/>
              <a:t>Grovt oaktsamt?</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29</a:t>
            </a:fld>
            <a:endParaRPr lang="sv-SE"/>
          </a:p>
        </p:txBody>
      </p:sp>
    </p:spTree>
    <p:extLst>
      <p:ext uri="{BB962C8B-B14F-4D97-AF65-F5344CB8AC3E}">
        <p14:creationId xmlns:p14="http://schemas.microsoft.com/office/powerpoint/2010/main" val="1489030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4000" dirty="0"/>
              <a:t>Underlag till de senaste ändringarna</a:t>
            </a:r>
          </a:p>
        </p:txBody>
      </p:sp>
      <p:sp>
        <p:nvSpPr>
          <p:cNvPr id="3" name="Platshållare för innehåll 2"/>
          <p:cNvSpPr>
            <a:spLocks noGrp="1"/>
          </p:cNvSpPr>
          <p:nvPr>
            <p:ph idx="1"/>
          </p:nvPr>
        </p:nvSpPr>
        <p:spPr/>
        <p:txBody>
          <a:bodyPr/>
          <a:lstStyle/>
          <a:p>
            <a:r>
              <a:rPr lang="sv-SE" sz="2800" dirty="0"/>
              <a:t>2014 års sexualbrottskommitté – SOU 2016:60 Ett starkare skydd för den sexuella integriteten</a:t>
            </a:r>
          </a:p>
          <a:p>
            <a:r>
              <a:rPr lang="sv-SE" sz="2800" dirty="0" err="1"/>
              <a:t>Prop</a:t>
            </a:r>
            <a:r>
              <a:rPr lang="sv-SE" sz="2800" dirty="0"/>
              <a:t> 2017/18:177 ”En ny sexualbrottslagstiftning byggd på </a:t>
            </a:r>
            <a:r>
              <a:rPr lang="sv-SE" sz="2800"/>
              <a:t>frivillighet”</a:t>
            </a:r>
            <a:br>
              <a:rPr lang="sv-SE" sz="2800"/>
            </a:br>
            <a:endParaRPr lang="sv-SE" sz="2800" dirty="0"/>
          </a:p>
          <a:p>
            <a:r>
              <a:rPr lang="sv-SE" sz="2800" dirty="0"/>
              <a:t>2020 års sexualbrottsutredning – SOU 2021:43 Ett förstärkt skydd mot sexuella kränkningar</a:t>
            </a:r>
          </a:p>
          <a:p>
            <a:r>
              <a:rPr lang="sv-SE" sz="2800" dirty="0" err="1"/>
              <a:t>Prop</a:t>
            </a:r>
            <a:r>
              <a:rPr lang="sv-SE" sz="2800" dirty="0"/>
              <a:t> 2021/22:231 Skärpt syn på våldtäkt och andra sexuella kränkningar</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a:t>
            </a:fld>
            <a:endParaRPr lang="sv-SE"/>
          </a:p>
        </p:txBody>
      </p:sp>
    </p:spTree>
    <p:extLst>
      <p:ext uri="{BB962C8B-B14F-4D97-AF65-F5344CB8AC3E}">
        <p14:creationId xmlns:p14="http://schemas.microsoft.com/office/powerpoint/2010/main" val="639660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a:t>Om en person vill ha sexuellt umgänge med någon som förhåller sig passiv eller ger dubbeltydiga signaler får han eller hon således ta reda på om den andra personen vill. Ett sådant krav gäller inte bara vid det inledande skeendet utan kvarstår under hela tiden som det </a:t>
            </a:r>
            <a:r>
              <a:rPr lang="sv-SE"/>
              <a:t>sexuella umgänget består.</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30</a:t>
            </a:fld>
            <a:endParaRPr lang="sv-SE"/>
          </a:p>
        </p:txBody>
      </p:sp>
    </p:spTree>
    <p:extLst>
      <p:ext uri="{BB962C8B-B14F-4D97-AF65-F5344CB8AC3E}">
        <p14:creationId xmlns:p14="http://schemas.microsoft.com/office/powerpoint/2010/main" val="3440393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Praxis angående frivillighet</a:t>
            </a:r>
          </a:p>
        </p:txBody>
      </p:sp>
      <p:sp>
        <p:nvSpPr>
          <p:cNvPr id="3" name="Platshållare för innehåll 2"/>
          <p:cNvSpPr>
            <a:spLocks noGrp="1"/>
          </p:cNvSpPr>
          <p:nvPr>
            <p:ph idx="1"/>
          </p:nvPr>
        </p:nvSpPr>
        <p:spPr/>
        <p:txBody>
          <a:bodyPr/>
          <a:lstStyle/>
          <a:p>
            <a:r>
              <a:rPr lang="sv-SE" dirty="0"/>
              <a:t>Hovrätten för västra Sverige 2018-11-07 och Göteborgs tingsrätt 2018-09-06</a:t>
            </a:r>
            <a:br>
              <a:rPr lang="sv-SE" dirty="0"/>
            </a:br>
            <a:endParaRPr lang="sv-SE" dirty="0"/>
          </a:p>
          <a:p>
            <a:r>
              <a:rPr lang="sv-SE" dirty="0"/>
              <a:t>Svea hovrätts dom 2018-12-21 och Stockholms tingsrätt 2018-10-18</a:t>
            </a:r>
            <a:br>
              <a:rPr lang="sv-SE" dirty="0"/>
            </a:br>
            <a:endParaRPr lang="sv-SE" dirty="0"/>
          </a:p>
          <a:p>
            <a:r>
              <a:rPr lang="sv-SE" dirty="0"/>
              <a:t>Högsta domstolens dom 2019-07-11, NJA 2019 s 668, ”Övernattningen”</a:t>
            </a:r>
            <a:br>
              <a:rPr lang="sv-SE" dirty="0"/>
            </a:br>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31</a:t>
            </a:fld>
            <a:endParaRPr lang="sv-SE"/>
          </a:p>
        </p:txBody>
      </p:sp>
    </p:spTree>
    <p:extLst>
      <p:ext uri="{BB962C8B-B14F-4D97-AF65-F5344CB8AC3E}">
        <p14:creationId xmlns:p14="http://schemas.microsoft.com/office/powerpoint/2010/main" val="3039039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Praxis </a:t>
            </a:r>
            <a:r>
              <a:rPr lang="sv-SE" dirty="0" err="1"/>
              <a:t>ang</a:t>
            </a:r>
            <a:r>
              <a:rPr lang="sv-SE" dirty="0"/>
              <a:t> frivillighet, forts</a:t>
            </a:r>
          </a:p>
        </p:txBody>
      </p:sp>
      <p:sp>
        <p:nvSpPr>
          <p:cNvPr id="3" name="Platshållare för innehåll 2"/>
          <p:cNvSpPr>
            <a:spLocks noGrp="1"/>
          </p:cNvSpPr>
          <p:nvPr>
            <p:ph idx="1"/>
          </p:nvPr>
        </p:nvSpPr>
        <p:spPr/>
        <p:txBody>
          <a:bodyPr/>
          <a:lstStyle/>
          <a:p>
            <a:r>
              <a:rPr lang="sv-SE" dirty="0"/>
              <a:t>Hovrätten över Skåne och Blekinges dom 2019-05-02 och Ystad tingsrätts dom 2019-02-20</a:t>
            </a:r>
          </a:p>
          <a:p>
            <a:r>
              <a:rPr lang="sv-SE" dirty="0"/>
              <a:t>Hovrätten för övre Norrlands dom 2022-02-22 i mål B 1171-21 och Umeå tingsrätts dom 2021-10-28</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32</a:t>
            </a:fld>
            <a:endParaRPr lang="sv-SE"/>
          </a:p>
        </p:txBody>
      </p:sp>
    </p:spTree>
    <p:extLst>
      <p:ext uri="{BB962C8B-B14F-4D97-AF65-F5344CB8AC3E}">
        <p14:creationId xmlns:p14="http://schemas.microsoft.com/office/powerpoint/2010/main" val="3287936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Ordning för prövningen</a:t>
            </a:r>
          </a:p>
        </p:txBody>
      </p:sp>
      <p:sp>
        <p:nvSpPr>
          <p:cNvPr id="3" name="Platshållare för innehåll 2"/>
          <p:cNvSpPr>
            <a:spLocks noGrp="1"/>
          </p:cNvSpPr>
          <p:nvPr>
            <p:ph idx="1"/>
          </p:nvPr>
        </p:nvSpPr>
        <p:spPr/>
        <p:txBody>
          <a:bodyPr/>
          <a:lstStyle/>
          <a:p>
            <a:pPr marL="0" indent="0">
              <a:buNone/>
            </a:pPr>
            <a:r>
              <a:rPr lang="sv-SE" dirty="0"/>
              <a:t>Innan frivilligheten prövas ska först kon-trolleras om omständigheter föreligger som gör att frivillighet aldrig kan anses föreligga.</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33</a:t>
            </a:fld>
            <a:endParaRPr lang="sv-SE"/>
          </a:p>
        </p:txBody>
      </p:sp>
    </p:spTree>
    <p:extLst>
      <p:ext uri="{BB962C8B-B14F-4D97-AF65-F5344CB8AC3E}">
        <p14:creationId xmlns:p14="http://schemas.microsoft.com/office/powerpoint/2010/main" val="26071231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Situationer där frivillighet </a:t>
            </a:r>
            <a:r>
              <a:rPr lang="sv-SE" i="1" dirty="0"/>
              <a:t>aldrig</a:t>
            </a:r>
            <a:r>
              <a:rPr lang="sv-SE" dirty="0"/>
              <a:t> kan föreligga.</a:t>
            </a:r>
          </a:p>
        </p:txBody>
      </p:sp>
      <p:sp>
        <p:nvSpPr>
          <p:cNvPr id="3" name="Platshållare för innehåll 2"/>
          <p:cNvSpPr>
            <a:spLocks noGrp="1"/>
          </p:cNvSpPr>
          <p:nvPr>
            <p:ph idx="1"/>
          </p:nvPr>
        </p:nvSpPr>
        <p:spPr/>
        <p:txBody>
          <a:bodyPr/>
          <a:lstStyle/>
          <a:p>
            <a:r>
              <a:rPr lang="sv-SE" dirty="0"/>
              <a:t>1. misshandel, annat våld eller hot om brottslig gärning, hot om att åtala eller ange någon annan för brott eller hot om att lämna ett menligt meddelande om någon annan.</a:t>
            </a:r>
          </a:p>
          <a:p>
            <a:pPr lvl="1"/>
            <a:r>
              <a:rPr lang="sv-SE" dirty="0"/>
              <a:t>Omfattar även hot mot målsägandens anhöriga. Utpressningshot ingår.</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34</a:t>
            </a:fld>
            <a:endParaRPr lang="sv-SE"/>
          </a:p>
        </p:txBody>
      </p:sp>
    </p:spTree>
    <p:extLst>
      <p:ext uri="{BB962C8B-B14F-4D97-AF65-F5344CB8AC3E}">
        <p14:creationId xmlns:p14="http://schemas.microsoft.com/office/powerpoint/2010/main" val="16606106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Svåra avvägningar vid sex i relationer som präglas av våld och hot.</a:t>
            </a:r>
            <a:br>
              <a:rPr lang="sv-SE" dirty="0"/>
            </a:br>
            <a:endParaRPr lang="sv-SE" dirty="0"/>
          </a:p>
          <a:p>
            <a:r>
              <a:rPr lang="sv-SE" dirty="0"/>
              <a:t>Detsamma gäller vid utövandet av </a:t>
            </a:r>
            <a:r>
              <a:rPr lang="sv-SE" dirty="0" err="1"/>
              <a:t>sk</a:t>
            </a:r>
            <a:r>
              <a:rPr lang="sv-SE" dirty="0"/>
              <a:t> BDSM-sex. (jfr BrB 24 kap 7 §)</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35</a:t>
            </a:fld>
            <a:endParaRPr lang="sv-SE"/>
          </a:p>
        </p:txBody>
      </p:sp>
    </p:spTree>
    <p:extLst>
      <p:ext uri="{BB962C8B-B14F-4D97-AF65-F5344CB8AC3E}">
        <p14:creationId xmlns:p14="http://schemas.microsoft.com/office/powerpoint/2010/main" val="29748819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Våld och hot behöver inte ha utövats av samma person som genomför den sexuella handlingen eller i samförstånd med denne. (Ex vis prostitution vid människohandel). Kan även vara särskilt utsatt situation.</a:t>
            </a:r>
          </a:p>
          <a:p>
            <a:endParaRPr lang="sv-SE" dirty="0"/>
          </a:p>
          <a:p>
            <a:r>
              <a:rPr lang="sv-SE" dirty="0"/>
              <a:t>Svea hovrätts dom 2019-07-16 och Uppsala tingsrätts dom 2019-04-26</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36</a:t>
            </a:fld>
            <a:endParaRPr lang="sv-SE"/>
          </a:p>
        </p:txBody>
      </p:sp>
    </p:spTree>
    <p:extLst>
      <p:ext uri="{BB962C8B-B14F-4D97-AF65-F5344CB8AC3E}">
        <p14:creationId xmlns:p14="http://schemas.microsoft.com/office/powerpoint/2010/main" val="1259172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a:t>2. Deltagande kan inte anses frivilligt om gärningsmannen otillbörligt utnyttjar att personen </a:t>
            </a:r>
            <a:r>
              <a:rPr lang="sv-SE" dirty="0" err="1"/>
              <a:t>pga</a:t>
            </a:r>
            <a:r>
              <a:rPr lang="sv-SE" dirty="0"/>
              <a:t> medvetslöshet, sömn, allvarlig rädsla, berusning eller annan drogpåverkan, sjukdom, kroppsskada, psykisk störning eller annars med hänsyn till omständigheterna befinner sig i en särskilt utsatt situation.</a:t>
            </a:r>
          </a:p>
          <a:p>
            <a:pPr marL="0" indent="0">
              <a:buNone/>
            </a:pPr>
            <a:endParaRPr lang="sv-SE" dirty="0"/>
          </a:p>
          <a:p>
            <a:pPr marL="0" indent="0">
              <a:buNone/>
            </a:pPr>
            <a:r>
              <a:rPr lang="sv-SE" dirty="0"/>
              <a:t> </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37</a:t>
            </a:fld>
            <a:endParaRPr lang="sv-SE"/>
          </a:p>
        </p:txBody>
      </p:sp>
    </p:spTree>
    <p:extLst>
      <p:ext uri="{BB962C8B-B14F-4D97-AF65-F5344CB8AC3E}">
        <p14:creationId xmlns:p14="http://schemas.microsoft.com/office/powerpoint/2010/main" val="15993120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En särskilt utsatt situation kan uppkomma under den sexuella handlingen. Då upphör frivilligheten och straffbarheten inträder.</a:t>
            </a:r>
          </a:p>
          <a:p>
            <a:r>
              <a:rPr lang="sv-SE" dirty="0"/>
              <a:t>Visst utrymme att ha sex med sovande personer.</a:t>
            </a:r>
          </a:p>
          <a:p>
            <a:r>
              <a:rPr lang="sv-SE" dirty="0"/>
              <a:t>Erbjudande om hjälp vid livsfara i utbyte mot sex anses inte bygga på frivillighet.</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38</a:t>
            </a:fld>
            <a:endParaRPr lang="sv-SE"/>
          </a:p>
        </p:txBody>
      </p:sp>
    </p:spTree>
    <p:extLst>
      <p:ext uri="{BB962C8B-B14F-4D97-AF65-F5344CB8AC3E}">
        <p14:creationId xmlns:p14="http://schemas.microsoft.com/office/powerpoint/2010/main" val="41334158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a:t>3. Deltagandet kan aldrig anses vara frivilligt om gärningsmannen förmår personen att delta genom att allvarligt missbruka att personen står i en beroendeställning till gärningsmannen.</a:t>
            </a:r>
          </a:p>
          <a:p>
            <a:pPr marL="0" indent="0">
              <a:buNone/>
            </a:pPr>
            <a:r>
              <a:rPr lang="sv-SE" dirty="0"/>
              <a:t>Innebär en straffskärpning vad avser detta. Tidigare sexuellt utnyttjande av person i beroendeställning. Då högst två år. Mindre allvarligt våldtäkt?</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39</a:t>
            </a:fld>
            <a:endParaRPr lang="sv-SE"/>
          </a:p>
        </p:txBody>
      </p:sp>
    </p:spTree>
    <p:extLst>
      <p:ext uri="{BB962C8B-B14F-4D97-AF65-F5344CB8AC3E}">
        <p14:creationId xmlns:p14="http://schemas.microsoft.com/office/powerpoint/2010/main" val="935503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Ändringar av 6 kap </a:t>
            </a:r>
            <a:r>
              <a:rPr lang="sv-SE" dirty="0" err="1"/>
              <a:t>Brb</a:t>
            </a:r>
            <a:endParaRPr lang="sv-SE" dirty="0"/>
          </a:p>
        </p:txBody>
      </p:sp>
      <p:sp>
        <p:nvSpPr>
          <p:cNvPr id="3" name="Platshållare för innehåll 2"/>
          <p:cNvSpPr>
            <a:spLocks noGrp="1"/>
          </p:cNvSpPr>
          <p:nvPr>
            <p:ph idx="1"/>
          </p:nvPr>
        </p:nvSpPr>
        <p:spPr/>
        <p:txBody>
          <a:bodyPr/>
          <a:lstStyle/>
          <a:p>
            <a:r>
              <a:rPr lang="sv-SE" sz="2000" dirty="0"/>
              <a:t>1984</a:t>
            </a:r>
            <a:br>
              <a:rPr lang="sv-SE" sz="2000" dirty="0"/>
            </a:br>
            <a:r>
              <a:rPr lang="sv-SE" sz="2000" dirty="0"/>
              <a:t>Sedlighetsbrott ut. Könsneutralt</a:t>
            </a:r>
          </a:p>
          <a:p>
            <a:r>
              <a:rPr lang="sv-SE" sz="2000" dirty="0"/>
              <a:t>Många småändringar på 1990-talet</a:t>
            </a:r>
            <a:br>
              <a:rPr lang="sv-SE" sz="2000" dirty="0"/>
            </a:br>
            <a:r>
              <a:rPr lang="sv-SE" sz="2000" dirty="0"/>
              <a:t>Skydd för barn. Sexköp</a:t>
            </a:r>
          </a:p>
          <a:p>
            <a:r>
              <a:rPr lang="sv-SE" sz="2000" dirty="0"/>
              <a:t>2005</a:t>
            </a:r>
            <a:br>
              <a:rPr lang="sv-SE" sz="2000" dirty="0"/>
            </a:br>
            <a:r>
              <a:rPr lang="sv-SE" sz="2000" dirty="0"/>
              <a:t>Utvidgning av våldtäktsbegreppet</a:t>
            </a:r>
          </a:p>
          <a:p>
            <a:r>
              <a:rPr lang="sv-SE" sz="2000" dirty="0"/>
              <a:t>2013</a:t>
            </a:r>
            <a:br>
              <a:rPr lang="sv-SE" sz="2000" dirty="0"/>
            </a:br>
            <a:r>
              <a:rPr lang="sv-SE" sz="2000" dirty="0"/>
              <a:t>Särskilt utsatt situation</a:t>
            </a:r>
            <a:br>
              <a:rPr lang="sv-SE" sz="2000" dirty="0"/>
            </a:br>
            <a:r>
              <a:rPr lang="sv-SE" sz="2000" dirty="0"/>
              <a:t>2018</a:t>
            </a:r>
            <a:br>
              <a:rPr lang="sv-SE" sz="2000" dirty="0"/>
            </a:br>
            <a:r>
              <a:rPr lang="sv-SE" sz="2000" dirty="0"/>
              <a:t>Frivillighet och oaktsamhet</a:t>
            </a:r>
          </a:p>
          <a:p>
            <a:r>
              <a:rPr lang="sv-SE" sz="2000" dirty="0"/>
              <a:t>2022</a:t>
            </a:r>
            <a:br>
              <a:rPr lang="sv-SE" sz="2000" dirty="0"/>
            </a:br>
            <a:r>
              <a:rPr lang="sv-SE" sz="2000" dirty="0"/>
              <a:t>Straffskärpning för våldtäkt mm, nya brott och utvidgat tillämpningsområde</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dirty="0"/>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a:t>
            </a:fld>
            <a:endParaRPr lang="sv-SE"/>
          </a:p>
        </p:txBody>
      </p:sp>
    </p:spTree>
    <p:extLst>
      <p:ext uri="{BB962C8B-B14F-4D97-AF65-F5344CB8AC3E}">
        <p14:creationId xmlns:p14="http://schemas.microsoft.com/office/powerpoint/2010/main" val="15793066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Praxis vid digitala övergrepp			</a:t>
            </a:r>
          </a:p>
        </p:txBody>
      </p:sp>
      <p:sp>
        <p:nvSpPr>
          <p:cNvPr id="3" name="Platshållare för innehåll 2"/>
          <p:cNvSpPr>
            <a:spLocks noGrp="1"/>
          </p:cNvSpPr>
          <p:nvPr>
            <p:ph idx="1"/>
          </p:nvPr>
        </p:nvSpPr>
        <p:spPr/>
        <p:txBody>
          <a:bodyPr/>
          <a:lstStyle/>
          <a:p>
            <a:r>
              <a:rPr lang="sv-SE" dirty="0"/>
              <a:t>Högsta domstolens dom 2021-11-17 i mål B 4072-21 (I) NJA 2021 s 827</a:t>
            </a:r>
          </a:p>
          <a:p>
            <a:r>
              <a:rPr lang="sv-SE" dirty="0"/>
              <a:t>Högsta domstolens dom 2021-11-17 i mål B 4645-21 (II) NJA 2021 s 827</a:t>
            </a:r>
          </a:p>
          <a:p>
            <a:r>
              <a:rPr lang="sv-SE" dirty="0"/>
              <a:t>NJA 2015 s 501</a:t>
            </a:r>
          </a:p>
          <a:p>
            <a:r>
              <a:rPr lang="sv-SE" dirty="0"/>
              <a:t>NJA 2018 s 1103</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40</a:t>
            </a:fld>
            <a:endParaRPr lang="sv-SE"/>
          </a:p>
        </p:txBody>
      </p:sp>
    </p:spTree>
    <p:extLst>
      <p:ext uri="{BB962C8B-B14F-4D97-AF65-F5344CB8AC3E}">
        <p14:creationId xmlns:p14="http://schemas.microsoft.com/office/powerpoint/2010/main" val="3037835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I subjektivt hänseende</a:t>
            </a:r>
          </a:p>
        </p:txBody>
      </p:sp>
      <p:sp>
        <p:nvSpPr>
          <p:cNvPr id="3" name="Platshållare för innehåll 2"/>
          <p:cNvSpPr>
            <a:spLocks noGrp="1"/>
          </p:cNvSpPr>
          <p:nvPr>
            <p:ph idx="1"/>
          </p:nvPr>
        </p:nvSpPr>
        <p:spPr/>
        <p:txBody>
          <a:bodyPr/>
          <a:lstStyle/>
          <a:p>
            <a:r>
              <a:rPr lang="sv-SE" dirty="0"/>
              <a:t>Krävs uppsåt till samtliga gärningsmoment</a:t>
            </a:r>
          </a:p>
          <a:p>
            <a:r>
              <a:rPr lang="sv-SE" dirty="0"/>
              <a:t>Olika typer av uttryck av frivillighet kommer få central betydelse för bedöm-</a:t>
            </a:r>
            <a:r>
              <a:rPr lang="sv-SE" dirty="0" err="1"/>
              <a:t>ningen</a:t>
            </a:r>
            <a:r>
              <a:rPr lang="sv-SE" dirty="0"/>
              <a:t> av gärningsmannens uppsåt.</a:t>
            </a:r>
          </a:p>
          <a:p>
            <a:r>
              <a:rPr lang="sv-SE" dirty="0"/>
              <a:t>Om en person ändrar sitt beteende från att aktivt ha deltagit till att bli passiv kan likgiltighetsuppsåt föreligga.</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41</a:t>
            </a:fld>
            <a:endParaRPr lang="sv-SE"/>
          </a:p>
        </p:txBody>
      </p:sp>
    </p:spTree>
    <p:extLst>
      <p:ext uri="{BB962C8B-B14F-4D97-AF65-F5344CB8AC3E}">
        <p14:creationId xmlns:p14="http://schemas.microsoft.com/office/powerpoint/2010/main" val="41618191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9814CB-C613-3C34-7DCF-C1AE36559EA8}"/>
              </a:ext>
            </a:extLst>
          </p:cNvPr>
          <p:cNvSpPr>
            <a:spLocks noGrp="1"/>
          </p:cNvSpPr>
          <p:nvPr>
            <p:ph type="title"/>
          </p:nvPr>
        </p:nvSpPr>
        <p:spPr/>
        <p:txBody>
          <a:bodyPr/>
          <a:lstStyle/>
          <a:p>
            <a:endParaRPr lang="sv-SE"/>
          </a:p>
        </p:txBody>
      </p:sp>
      <p:graphicFrame>
        <p:nvGraphicFramePr>
          <p:cNvPr id="7" name="Platshållare för innehåll 6">
            <a:extLst>
              <a:ext uri="{FF2B5EF4-FFF2-40B4-BE49-F238E27FC236}">
                <a16:creationId xmlns:a16="http://schemas.microsoft.com/office/drawing/2014/main" id="{EE191D16-A885-D3C4-2C06-78825DF078BC}"/>
              </a:ext>
            </a:extLst>
          </p:cNvPr>
          <p:cNvGraphicFramePr>
            <a:graphicFrameLocks noGrp="1"/>
          </p:cNvGraphicFramePr>
          <p:nvPr>
            <p:ph idx="1"/>
            <p:extLst>
              <p:ext uri="{D42A27DB-BD31-4B8C-83A1-F6EECF244321}">
                <p14:modId xmlns:p14="http://schemas.microsoft.com/office/powerpoint/2010/main" val="4125521306"/>
              </p:ext>
            </p:extLst>
          </p:nvPr>
        </p:nvGraphicFramePr>
        <p:xfrm>
          <a:off x="1568450" y="1633538"/>
          <a:ext cx="7705725" cy="4627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latshållare för datum 3">
            <a:extLst>
              <a:ext uri="{FF2B5EF4-FFF2-40B4-BE49-F238E27FC236}">
                <a16:creationId xmlns:a16="http://schemas.microsoft.com/office/drawing/2014/main" id="{887C1895-6F4B-0441-C968-B708CCD6D1E2}"/>
              </a:ext>
            </a:extLst>
          </p:cNvPr>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a:extLst>
              <a:ext uri="{FF2B5EF4-FFF2-40B4-BE49-F238E27FC236}">
                <a16:creationId xmlns:a16="http://schemas.microsoft.com/office/drawing/2014/main" id="{13A3DF73-140B-9019-A3AD-0C383CB631A3}"/>
              </a:ext>
            </a:extLst>
          </p:cNvPr>
          <p:cNvSpPr>
            <a:spLocks noGrp="1"/>
          </p:cNvSpPr>
          <p:nvPr>
            <p:ph type="ftr" sz="quarter" idx="11"/>
          </p:nvPr>
        </p:nvSpPr>
        <p:spPr/>
        <p:txBody>
          <a:bodyPr/>
          <a:lstStyle/>
          <a:p>
            <a:r>
              <a:rPr lang="sv-SE"/>
              <a:t>Kihlstedts Advokatbyrå</a:t>
            </a:r>
          </a:p>
        </p:txBody>
      </p:sp>
      <p:sp>
        <p:nvSpPr>
          <p:cNvPr id="6" name="Platshållare för bildnummer 5">
            <a:extLst>
              <a:ext uri="{FF2B5EF4-FFF2-40B4-BE49-F238E27FC236}">
                <a16:creationId xmlns:a16="http://schemas.microsoft.com/office/drawing/2014/main" id="{B1230409-0836-D452-DE1A-20342A2A930A}"/>
              </a:ext>
            </a:extLst>
          </p:cNvPr>
          <p:cNvSpPr>
            <a:spLocks noGrp="1"/>
          </p:cNvSpPr>
          <p:nvPr>
            <p:ph type="sldNum" sz="quarter" idx="12"/>
          </p:nvPr>
        </p:nvSpPr>
        <p:spPr/>
        <p:txBody>
          <a:bodyPr/>
          <a:lstStyle/>
          <a:p>
            <a:fld id="{20A9B680-02C6-4150-8740-3233F317F1C9}" type="slidenum">
              <a:rPr lang="sv-SE" smtClean="0"/>
              <a:pPr/>
              <a:t>42</a:t>
            </a:fld>
            <a:endParaRPr lang="sv-SE"/>
          </a:p>
        </p:txBody>
      </p:sp>
    </p:spTree>
    <p:extLst>
      <p:ext uri="{BB962C8B-B14F-4D97-AF65-F5344CB8AC3E}">
        <p14:creationId xmlns:p14="http://schemas.microsoft.com/office/powerpoint/2010/main" val="17043817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Bevisvärdering våldtäkt</a:t>
            </a:r>
          </a:p>
        </p:txBody>
      </p:sp>
      <p:sp>
        <p:nvSpPr>
          <p:cNvPr id="3" name="Platshållare för innehåll 2"/>
          <p:cNvSpPr>
            <a:spLocks noGrp="1"/>
          </p:cNvSpPr>
          <p:nvPr>
            <p:ph idx="1"/>
          </p:nvPr>
        </p:nvSpPr>
        <p:spPr/>
        <p:txBody>
          <a:bodyPr/>
          <a:lstStyle/>
          <a:p>
            <a:r>
              <a:rPr lang="sv-SE" dirty="0"/>
              <a:t>Svea hovrätts dom 2021-10-12 och Nyköpings tingsrätts dom 2021-03-02</a:t>
            </a:r>
          </a:p>
          <a:p>
            <a:r>
              <a:rPr lang="sv-SE" dirty="0"/>
              <a:t>Svea hovrätts dom 2021-12-06 i mål B 5553-21 och Solna tingsrätts dom 2021-04-09</a:t>
            </a:r>
          </a:p>
          <a:p>
            <a:r>
              <a:rPr lang="sv-SE" dirty="0"/>
              <a:t>Göta hovrätts dom 2022-01-24 i mål B 1698-21 samt Skaraborgs tingsrätts dom 2021-04-20</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43</a:t>
            </a:fld>
            <a:endParaRPr lang="sv-SE"/>
          </a:p>
        </p:txBody>
      </p:sp>
    </p:spTree>
    <p:extLst>
      <p:ext uri="{BB962C8B-B14F-4D97-AF65-F5344CB8AC3E}">
        <p14:creationId xmlns:p14="http://schemas.microsoft.com/office/powerpoint/2010/main" val="17492417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Påföljdsförändringar?</a:t>
            </a:r>
          </a:p>
        </p:txBody>
      </p:sp>
      <p:sp>
        <p:nvSpPr>
          <p:cNvPr id="3" name="Platshållare för innehåll 2"/>
          <p:cNvSpPr>
            <a:spLocks noGrp="1"/>
          </p:cNvSpPr>
          <p:nvPr>
            <p:ph idx="1"/>
          </p:nvPr>
        </p:nvSpPr>
        <p:spPr/>
        <p:txBody>
          <a:bodyPr/>
          <a:lstStyle/>
          <a:p>
            <a:r>
              <a:rPr lang="sv-SE" dirty="0"/>
              <a:t>Höjt straff vid våld, hot eller särskilt utsatt situation?</a:t>
            </a:r>
            <a:br>
              <a:rPr lang="sv-SE" dirty="0"/>
            </a:br>
            <a:endParaRPr lang="sv-SE" dirty="0"/>
          </a:p>
          <a:p>
            <a:pPr lvl="1"/>
            <a:r>
              <a:rPr lang="sv-SE" dirty="0"/>
              <a:t>Hovrätten för Övre Norrland 2018-10-25 och Luleå tingsrätt 2018-08-28</a:t>
            </a:r>
          </a:p>
          <a:p>
            <a:pPr lvl="1"/>
            <a:r>
              <a:rPr lang="sv-SE" dirty="0"/>
              <a:t>Svea hovrätt 2018-12-20 och Stockholms tingsrätt 2018-11-05</a:t>
            </a:r>
          </a:p>
          <a:p>
            <a:pPr lvl="1"/>
            <a:r>
              <a:rPr lang="sv-SE" dirty="0"/>
              <a:t>Oaktsam våldtäkt efter 1 augusti 2022?</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44</a:t>
            </a:fld>
            <a:endParaRPr lang="sv-SE"/>
          </a:p>
        </p:txBody>
      </p:sp>
    </p:spTree>
    <p:extLst>
      <p:ext uri="{BB962C8B-B14F-4D97-AF65-F5344CB8AC3E}">
        <p14:creationId xmlns:p14="http://schemas.microsoft.com/office/powerpoint/2010/main" val="31788006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Mindre grovt brott</a:t>
            </a:r>
          </a:p>
        </p:txBody>
      </p:sp>
      <p:sp>
        <p:nvSpPr>
          <p:cNvPr id="3" name="Platshållare för innehåll 2"/>
          <p:cNvSpPr>
            <a:spLocks noGrp="1"/>
          </p:cNvSpPr>
          <p:nvPr>
            <p:ph idx="1"/>
          </p:nvPr>
        </p:nvSpPr>
        <p:spPr/>
        <p:txBody>
          <a:bodyPr/>
          <a:lstStyle/>
          <a:p>
            <a:r>
              <a:rPr lang="sv-SE" dirty="0"/>
              <a:t>Redaktionella ändringar 2018</a:t>
            </a:r>
          </a:p>
          <a:p>
            <a:r>
              <a:rPr lang="sv-SE" dirty="0"/>
              <a:t>Beroendeställningsfallen</a:t>
            </a:r>
          </a:p>
          <a:p>
            <a:r>
              <a:rPr lang="sv-SE" dirty="0"/>
              <a:t>Sexuella ofredandefallen</a:t>
            </a:r>
          </a:p>
          <a:p>
            <a:r>
              <a:rPr lang="sv-SE" dirty="0"/>
              <a:t>Restriktiv tillämpning</a:t>
            </a:r>
          </a:p>
          <a:p>
            <a:r>
              <a:rPr lang="sv-SE" dirty="0"/>
              <a:t>Höjt </a:t>
            </a:r>
            <a:r>
              <a:rPr lang="sv-SE" dirty="0" err="1"/>
              <a:t>miniminstraff</a:t>
            </a:r>
            <a:r>
              <a:rPr lang="sv-SE" dirty="0"/>
              <a:t> till 6 mån from 1 augusti 2022 (max 4 år)</a:t>
            </a:r>
          </a:p>
          <a:p>
            <a:r>
              <a:rPr lang="sv-SE" dirty="0"/>
              <a:t>Språklig ändring, ingen ändring i sak</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45</a:t>
            </a:fld>
            <a:endParaRPr lang="sv-SE"/>
          </a:p>
        </p:txBody>
      </p:sp>
    </p:spTree>
    <p:extLst>
      <p:ext uri="{BB962C8B-B14F-4D97-AF65-F5344CB8AC3E}">
        <p14:creationId xmlns:p14="http://schemas.microsoft.com/office/powerpoint/2010/main" val="25090912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Oaktsamhetsbrott</a:t>
            </a:r>
          </a:p>
        </p:txBody>
      </p:sp>
      <p:sp>
        <p:nvSpPr>
          <p:cNvPr id="3" name="Platshållare för innehåll 2"/>
          <p:cNvSpPr>
            <a:spLocks noGrp="1"/>
          </p:cNvSpPr>
          <p:nvPr>
            <p:ph idx="1"/>
          </p:nvPr>
        </p:nvSpPr>
        <p:spPr/>
        <p:txBody>
          <a:bodyPr/>
          <a:lstStyle/>
          <a:p>
            <a:r>
              <a:rPr lang="sv-SE" dirty="0"/>
              <a:t>Om uppsåt inte föreligger kan det under vissa förutsättningar dömas för oaktsam våldtäkt. (BrB 6 kap 1a§)</a:t>
            </a:r>
          </a:p>
          <a:p>
            <a:r>
              <a:rPr lang="sv-SE" dirty="0"/>
              <a:t>Ingen ändring 1 augusti 2022</a:t>
            </a:r>
          </a:p>
          <a:p>
            <a:r>
              <a:rPr lang="sv-SE" dirty="0"/>
              <a:t>Krävs att gärningsmannen varit grovt oaktsam beträffande omständigheten att den andra personen inte deltar frivilligt.</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46</a:t>
            </a:fld>
            <a:endParaRPr lang="sv-SE"/>
          </a:p>
        </p:txBody>
      </p:sp>
    </p:spTree>
    <p:extLst>
      <p:ext uri="{BB962C8B-B14F-4D97-AF65-F5344CB8AC3E}">
        <p14:creationId xmlns:p14="http://schemas.microsoft.com/office/powerpoint/2010/main" val="17422860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Grov oaktsamhet?</a:t>
            </a:r>
          </a:p>
        </p:txBody>
      </p:sp>
      <p:sp>
        <p:nvSpPr>
          <p:cNvPr id="3" name="Platshållare för innehåll 2"/>
          <p:cNvSpPr>
            <a:spLocks noGrp="1"/>
          </p:cNvSpPr>
          <p:nvPr>
            <p:ph idx="1"/>
          </p:nvPr>
        </p:nvSpPr>
        <p:spPr/>
        <p:txBody>
          <a:bodyPr/>
          <a:lstStyle/>
          <a:p>
            <a:r>
              <a:rPr lang="sv-SE" dirty="0"/>
              <a:t>Grov oaktsamhet bör regelmässigt anses föreligga i de fall gärningsmannen är medvetet oaktsam, dvs när gärnings-mannen faktiskt misstänker att den andra personen inte deltar frivilligt men ändå genomför den sexuella handlingen.</a:t>
            </a:r>
          </a:p>
          <a:p>
            <a:r>
              <a:rPr lang="sv-SE" dirty="0"/>
              <a:t>Högsta domstolens dom 2022-04-07 i mål B 779-21, NJA 2022 s 237, ”Övernattningen II”</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47</a:t>
            </a:fld>
            <a:endParaRPr lang="sv-SE"/>
          </a:p>
        </p:txBody>
      </p:sp>
    </p:spTree>
    <p:extLst>
      <p:ext uri="{BB962C8B-B14F-4D97-AF65-F5344CB8AC3E}">
        <p14:creationId xmlns:p14="http://schemas.microsoft.com/office/powerpoint/2010/main" val="41378947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p:txBody>
          <a:bodyPr/>
          <a:lstStyle/>
          <a:p>
            <a:r>
              <a:rPr lang="sv-SE" dirty="0"/>
              <a:t>Vid straffvärdebedömningen ta hänsyn till:</a:t>
            </a:r>
          </a:p>
          <a:p>
            <a:pPr lvl="1"/>
            <a:r>
              <a:rPr lang="sv-SE" dirty="0"/>
              <a:t>Graden av oaktsamhet</a:t>
            </a:r>
          </a:p>
          <a:p>
            <a:pPr lvl="1"/>
            <a:r>
              <a:rPr lang="sv-SE" dirty="0"/>
              <a:t>Vilken sexuell handling det är fråga om</a:t>
            </a:r>
          </a:p>
          <a:p>
            <a:endParaRPr lang="sv-SE" dirty="0"/>
          </a:p>
          <a:p>
            <a:r>
              <a:rPr lang="sv-SE" dirty="0"/>
              <a:t>Om gärningen med hänsyn till omständig-</a:t>
            </a:r>
            <a:r>
              <a:rPr lang="sv-SE" dirty="0" err="1"/>
              <a:t>heterna</a:t>
            </a:r>
            <a:r>
              <a:rPr lang="sv-SE" dirty="0"/>
              <a:t> är mindre allvarlig, ska det inte dömas till ansvar.</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48</a:t>
            </a:fld>
            <a:endParaRPr lang="sv-SE"/>
          </a:p>
        </p:txBody>
      </p:sp>
      <mc:AlternateContent xmlns:mc="http://schemas.openxmlformats.org/markup-compatibility/2006" xmlns:p14="http://schemas.microsoft.com/office/powerpoint/2010/main">
        <mc:Choice Requires="p14">
          <p:contentPart p14:bwMode="auto" r:id="rId2">
            <p14:nvContentPartPr>
              <p14:cNvPr id="7" name="Pennanteckning 6">
                <a:extLst>
                  <a:ext uri="{FF2B5EF4-FFF2-40B4-BE49-F238E27FC236}">
                    <a16:creationId xmlns:a16="http://schemas.microsoft.com/office/drawing/2014/main" id="{BAE75DE8-876C-011B-2945-558F21D431EE}"/>
                  </a:ext>
                </a:extLst>
              </p14:cNvPr>
              <p14:cNvContentPartPr/>
              <p14:nvPr/>
            </p14:nvContentPartPr>
            <p14:xfrm>
              <a:off x="-1651488" y="612150"/>
              <a:ext cx="360" cy="360"/>
            </p14:xfrm>
          </p:contentPart>
        </mc:Choice>
        <mc:Fallback xmlns="">
          <p:pic>
            <p:nvPicPr>
              <p:cNvPr id="7" name="Pennanteckning 6">
                <a:extLst>
                  <a:ext uri="{FF2B5EF4-FFF2-40B4-BE49-F238E27FC236}">
                    <a16:creationId xmlns:a16="http://schemas.microsoft.com/office/drawing/2014/main" id="{BAE75DE8-876C-011B-2945-558F21D431EE}"/>
                  </a:ext>
                </a:extLst>
              </p:cNvPr>
              <p:cNvPicPr/>
              <p:nvPr/>
            </p:nvPicPr>
            <p:blipFill>
              <a:blip r:embed="rId3"/>
              <a:stretch>
                <a:fillRect/>
              </a:stretch>
            </p:blipFill>
            <p:spPr>
              <a:xfrm>
                <a:off x="-1660488" y="603150"/>
                <a:ext cx="18000" cy="18000"/>
              </a:xfrm>
              <a:prstGeom prst="rect">
                <a:avLst/>
              </a:prstGeom>
            </p:spPr>
          </p:pic>
        </mc:Fallback>
      </mc:AlternateContent>
    </p:spTree>
    <p:extLst>
      <p:ext uri="{BB962C8B-B14F-4D97-AF65-F5344CB8AC3E}">
        <p14:creationId xmlns:p14="http://schemas.microsoft.com/office/powerpoint/2010/main" val="27857377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Konsekvenser av ett oaktsamhetsbrott?</a:t>
            </a:r>
          </a:p>
        </p:txBody>
      </p:sp>
      <p:sp>
        <p:nvSpPr>
          <p:cNvPr id="3" name="Platshållare för innehåll 2"/>
          <p:cNvSpPr>
            <a:spLocks noGrp="1"/>
          </p:cNvSpPr>
          <p:nvPr>
            <p:ph idx="1"/>
          </p:nvPr>
        </p:nvSpPr>
        <p:spPr/>
        <p:txBody>
          <a:bodyPr/>
          <a:lstStyle/>
          <a:p>
            <a:endParaRPr lang="sv-SE" dirty="0"/>
          </a:p>
          <a:p>
            <a:r>
              <a:rPr lang="sv-SE" dirty="0" err="1"/>
              <a:t>Nedsubsumering</a:t>
            </a:r>
            <a:endParaRPr lang="sv-SE" dirty="0"/>
          </a:p>
          <a:p>
            <a:endParaRPr lang="sv-SE" dirty="0"/>
          </a:p>
          <a:p>
            <a:r>
              <a:rPr lang="sv-SE" dirty="0"/>
              <a:t>Fler fällande domar</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49</a:t>
            </a:fld>
            <a:endParaRPr lang="sv-SE"/>
          </a:p>
        </p:txBody>
      </p:sp>
      <p:grpSp>
        <p:nvGrpSpPr>
          <p:cNvPr id="9" name="Grupp 8">
            <a:extLst>
              <a:ext uri="{FF2B5EF4-FFF2-40B4-BE49-F238E27FC236}">
                <a16:creationId xmlns:a16="http://schemas.microsoft.com/office/drawing/2014/main" id="{33C3830A-8A87-21D9-5230-9D2312AF0020}"/>
              </a:ext>
            </a:extLst>
          </p:cNvPr>
          <p:cNvGrpSpPr/>
          <p:nvPr/>
        </p:nvGrpSpPr>
        <p:grpSpPr>
          <a:xfrm>
            <a:off x="5779272" y="1375710"/>
            <a:ext cx="360" cy="360"/>
            <a:chOff x="5779272" y="1375710"/>
            <a:chExt cx="360" cy="360"/>
          </a:xfrm>
        </p:grpSpPr>
        <mc:AlternateContent xmlns:mc="http://schemas.openxmlformats.org/markup-compatibility/2006" xmlns:p14="http://schemas.microsoft.com/office/powerpoint/2010/main">
          <mc:Choice Requires="p14">
            <p:contentPart p14:bwMode="auto" r:id="rId2">
              <p14:nvContentPartPr>
                <p14:cNvPr id="7" name="Pennanteckning 6">
                  <a:extLst>
                    <a:ext uri="{FF2B5EF4-FFF2-40B4-BE49-F238E27FC236}">
                      <a16:creationId xmlns:a16="http://schemas.microsoft.com/office/drawing/2014/main" id="{666545AB-F9F2-C5A7-4B57-A7EA875870E7}"/>
                    </a:ext>
                  </a:extLst>
                </p14:cNvPr>
                <p14:cNvContentPartPr/>
                <p14:nvPr/>
              </p14:nvContentPartPr>
              <p14:xfrm>
                <a:off x="5779272" y="1375710"/>
                <a:ext cx="360" cy="360"/>
              </p14:xfrm>
            </p:contentPart>
          </mc:Choice>
          <mc:Fallback xmlns="">
            <p:pic>
              <p:nvPicPr>
                <p:cNvPr id="7" name="Pennanteckning 6">
                  <a:extLst>
                    <a:ext uri="{FF2B5EF4-FFF2-40B4-BE49-F238E27FC236}">
                      <a16:creationId xmlns:a16="http://schemas.microsoft.com/office/drawing/2014/main" id="{666545AB-F9F2-C5A7-4B57-A7EA875870E7}"/>
                    </a:ext>
                  </a:extLst>
                </p:cNvPr>
                <p:cNvPicPr/>
                <p:nvPr/>
              </p:nvPicPr>
              <p:blipFill>
                <a:blip r:embed="rId3"/>
                <a:stretch>
                  <a:fillRect/>
                </a:stretch>
              </p:blipFill>
              <p:spPr>
                <a:xfrm>
                  <a:off x="5770632" y="136671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8" name="Pennanteckning 7">
                  <a:extLst>
                    <a:ext uri="{FF2B5EF4-FFF2-40B4-BE49-F238E27FC236}">
                      <a16:creationId xmlns:a16="http://schemas.microsoft.com/office/drawing/2014/main" id="{DA43FF3E-998C-9353-F361-C093AAACAFB0}"/>
                    </a:ext>
                  </a:extLst>
                </p14:cNvPr>
                <p14:cNvContentPartPr/>
                <p14:nvPr/>
              </p14:nvContentPartPr>
              <p14:xfrm>
                <a:off x="5779272" y="1375710"/>
                <a:ext cx="360" cy="360"/>
              </p14:xfrm>
            </p:contentPart>
          </mc:Choice>
          <mc:Fallback xmlns="">
            <p:pic>
              <p:nvPicPr>
                <p:cNvPr id="8" name="Pennanteckning 7">
                  <a:extLst>
                    <a:ext uri="{FF2B5EF4-FFF2-40B4-BE49-F238E27FC236}">
                      <a16:creationId xmlns:a16="http://schemas.microsoft.com/office/drawing/2014/main" id="{DA43FF3E-998C-9353-F361-C093AAACAFB0}"/>
                    </a:ext>
                  </a:extLst>
                </p:cNvPr>
                <p:cNvPicPr/>
                <p:nvPr/>
              </p:nvPicPr>
              <p:blipFill>
                <a:blip r:embed="rId3"/>
                <a:stretch>
                  <a:fillRect/>
                </a:stretch>
              </p:blipFill>
              <p:spPr>
                <a:xfrm>
                  <a:off x="5770632" y="1366710"/>
                  <a:ext cx="18000" cy="18000"/>
                </a:xfrm>
                <a:prstGeom prst="rect">
                  <a:avLst/>
                </a:prstGeom>
              </p:spPr>
            </p:pic>
          </mc:Fallback>
        </mc:AlternateContent>
      </p:grpSp>
    </p:spTree>
    <p:extLst>
      <p:ext uri="{BB962C8B-B14F-4D97-AF65-F5344CB8AC3E}">
        <p14:creationId xmlns:p14="http://schemas.microsoft.com/office/powerpoint/2010/main" val="1552272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Våldtäkt 6 kap 1 och 1a §§</a:t>
            </a:r>
            <a:r>
              <a:rPr lang="sv-SE" dirty="0" err="1"/>
              <a:t>Brb</a:t>
            </a:r>
            <a:endParaRPr lang="sv-SE" dirty="0"/>
          </a:p>
        </p:txBody>
      </p:sp>
      <p:sp>
        <p:nvSpPr>
          <p:cNvPr id="3" name="Platshållare för innehåll 2"/>
          <p:cNvSpPr>
            <a:spLocks noGrp="1"/>
          </p:cNvSpPr>
          <p:nvPr>
            <p:ph idx="1"/>
          </p:nvPr>
        </p:nvSpPr>
        <p:spPr/>
        <p:txBody>
          <a:bodyPr/>
          <a:lstStyle/>
          <a:p>
            <a:r>
              <a:rPr lang="sv-SE" dirty="0"/>
              <a:t>Brott av normalgraden, fängelse 3-6 år</a:t>
            </a:r>
            <a:br>
              <a:rPr lang="sv-SE" dirty="0"/>
            </a:br>
            <a:endParaRPr lang="sv-SE" dirty="0"/>
          </a:p>
          <a:p>
            <a:r>
              <a:rPr lang="sv-SE" dirty="0"/>
              <a:t>Grov våldtäkt, fängelse 5-10 år</a:t>
            </a:r>
            <a:br>
              <a:rPr lang="sv-SE" dirty="0"/>
            </a:br>
            <a:endParaRPr lang="sv-SE" dirty="0"/>
          </a:p>
          <a:p>
            <a:r>
              <a:rPr lang="sv-SE" dirty="0"/>
              <a:t>Mindre grov våldtäkt, fängelse i 6 mån-4 år</a:t>
            </a:r>
          </a:p>
          <a:p>
            <a:endParaRPr lang="sv-SE" dirty="0"/>
          </a:p>
          <a:p>
            <a:r>
              <a:rPr lang="sv-SE" dirty="0"/>
              <a:t>Oaktsam våldtäkt, fängelse i högst 4 år</a:t>
            </a:r>
          </a:p>
          <a:p>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5</a:t>
            </a:fld>
            <a:endParaRPr lang="sv-SE"/>
          </a:p>
        </p:txBody>
      </p:sp>
    </p:spTree>
    <p:extLst>
      <p:ext uri="{BB962C8B-B14F-4D97-AF65-F5344CB8AC3E}">
        <p14:creationId xmlns:p14="http://schemas.microsoft.com/office/powerpoint/2010/main" val="23916794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Praxis oaktsamhet</a:t>
            </a:r>
          </a:p>
        </p:txBody>
      </p:sp>
      <p:sp>
        <p:nvSpPr>
          <p:cNvPr id="3" name="Platshållare för innehåll 2"/>
          <p:cNvSpPr>
            <a:spLocks noGrp="1"/>
          </p:cNvSpPr>
          <p:nvPr>
            <p:ph idx="1"/>
          </p:nvPr>
        </p:nvSpPr>
        <p:spPr/>
        <p:txBody>
          <a:bodyPr/>
          <a:lstStyle/>
          <a:p>
            <a:r>
              <a:rPr lang="sv-SE" sz="2800" dirty="0"/>
              <a:t>Högsta domstolens dom 2019-07-11, </a:t>
            </a:r>
            <a:br>
              <a:rPr lang="sv-SE" sz="2800" dirty="0"/>
            </a:br>
            <a:r>
              <a:rPr lang="sv-SE" sz="2800" dirty="0"/>
              <a:t>NJA 2019 s 668 ”Övernattningen”</a:t>
            </a:r>
            <a:br>
              <a:rPr lang="sv-SE" sz="2800" dirty="0"/>
            </a:br>
            <a:endParaRPr lang="sv-SE" sz="2800" dirty="0"/>
          </a:p>
          <a:p>
            <a:r>
              <a:rPr lang="sv-SE" sz="2800" dirty="0"/>
              <a:t>Hovrätten för nedre Norrland 2021-02-12 och Gävle tingsrätt 2020-12-09</a:t>
            </a:r>
            <a:br>
              <a:rPr lang="sv-SE" sz="2800" dirty="0"/>
            </a:br>
            <a:endParaRPr lang="sv-SE" sz="2800" dirty="0"/>
          </a:p>
          <a:p>
            <a:r>
              <a:rPr lang="sv-SE" sz="2800" dirty="0"/>
              <a:t>Högsta domstolens dom 2021-07-02 </a:t>
            </a:r>
            <a:br>
              <a:rPr lang="sv-SE" sz="2800" dirty="0"/>
            </a:br>
            <a:r>
              <a:rPr lang="sv-SE" sz="2800" dirty="0"/>
              <a:t>NJA 2021 s 536 ”Oaktsamhet och art”</a:t>
            </a:r>
            <a:br>
              <a:rPr lang="sv-SE" sz="2800" dirty="0"/>
            </a:br>
            <a:br>
              <a:rPr lang="sv-SE" sz="2800" dirty="0"/>
            </a:br>
            <a:endParaRPr lang="sv-SE" sz="2800"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a:xfrm>
            <a:off x="1281113" y="6497638"/>
            <a:ext cx="8208962" cy="2408162"/>
          </a:xfrm>
        </p:spPr>
        <p:txBody>
          <a:bodyPr/>
          <a:lstStyle/>
          <a:p>
            <a:r>
              <a:rPr lang="sv-SE" dirty="0"/>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50</a:t>
            </a:fld>
            <a:endParaRPr lang="sv-SE"/>
          </a:p>
        </p:txBody>
      </p:sp>
    </p:spTree>
    <p:extLst>
      <p:ext uri="{BB962C8B-B14F-4D97-AF65-F5344CB8AC3E}">
        <p14:creationId xmlns:p14="http://schemas.microsoft.com/office/powerpoint/2010/main" val="1304395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Praxis oaktsamhet forts</a:t>
            </a:r>
          </a:p>
        </p:txBody>
      </p:sp>
      <p:sp>
        <p:nvSpPr>
          <p:cNvPr id="3" name="Platshållare för innehåll 2"/>
          <p:cNvSpPr>
            <a:spLocks noGrp="1"/>
          </p:cNvSpPr>
          <p:nvPr>
            <p:ph idx="1"/>
          </p:nvPr>
        </p:nvSpPr>
        <p:spPr/>
        <p:txBody>
          <a:bodyPr/>
          <a:lstStyle/>
          <a:p>
            <a:r>
              <a:rPr lang="sv-SE" dirty="0"/>
              <a:t>Svea hovrätt 2019-07-16 och Uppsala tingsrätt 2018-04-26</a:t>
            </a:r>
            <a:br>
              <a:rPr lang="sv-SE" dirty="0"/>
            </a:br>
            <a:endParaRPr lang="sv-SE" dirty="0"/>
          </a:p>
          <a:p>
            <a:r>
              <a:rPr lang="sv-SE" dirty="0"/>
              <a:t>Hovrätten över Skåne och Blekinge 2019-05-02 och Ystad tingsrätt 2019-02-20</a:t>
            </a:r>
          </a:p>
          <a:p>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51</a:t>
            </a:fld>
            <a:endParaRPr lang="sv-SE"/>
          </a:p>
        </p:txBody>
      </p:sp>
    </p:spTree>
    <p:extLst>
      <p:ext uri="{BB962C8B-B14F-4D97-AF65-F5344CB8AC3E}">
        <p14:creationId xmlns:p14="http://schemas.microsoft.com/office/powerpoint/2010/main" val="13026462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Grov våldtäkt och grov våldtäkt mot barn</a:t>
            </a:r>
          </a:p>
        </p:txBody>
      </p:sp>
      <p:sp>
        <p:nvSpPr>
          <p:cNvPr id="3" name="Platshållare för innehåll 2"/>
          <p:cNvSpPr>
            <a:spLocks noGrp="1"/>
          </p:cNvSpPr>
          <p:nvPr>
            <p:ph idx="1"/>
          </p:nvPr>
        </p:nvSpPr>
        <p:spPr/>
        <p:txBody>
          <a:bodyPr/>
          <a:lstStyle/>
          <a:p>
            <a:endParaRPr lang="sv-SE" dirty="0"/>
          </a:p>
          <a:p>
            <a:r>
              <a:rPr lang="sv-SE" dirty="0"/>
              <a:t>Straffminimum höjt till fem år 2018.</a:t>
            </a:r>
            <a:br>
              <a:rPr lang="sv-SE" dirty="0"/>
            </a:br>
            <a:endParaRPr lang="sv-SE" dirty="0"/>
          </a:p>
          <a:p>
            <a:r>
              <a:rPr lang="sv-SE" dirty="0"/>
              <a:t>Ingen ändring vad avser gränsdragningen mot brott av normalgraden.</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52</a:t>
            </a:fld>
            <a:endParaRPr lang="sv-SE"/>
          </a:p>
        </p:txBody>
      </p:sp>
    </p:spTree>
    <p:extLst>
      <p:ext uri="{BB962C8B-B14F-4D97-AF65-F5344CB8AC3E}">
        <p14:creationId xmlns:p14="http://schemas.microsoft.com/office/powerpoint/2010/main" val="2549847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Omständigheter för grov våldtäkt</a:t>
            </a:r>
          </a:p>
        </p:txBody>
      </p:sp>
      <p:sp>
        <p:nvSpPr>
          <p:cNvPr id="3" name="Platshållare för innehåll 2"/>
          <p:cNvSpPr>
            <a:spLocks noGrp="1"/>
          </p:cNvSpPr>
          <p:nvPr>
            <p:ph idx="1"/>
          </p:nvPr>
        </p:nvSpPr>
        <p:spPr/>
        <p:txBody>
          <a:bodyPr/>
          <a:lstStyle/>
          <a:p>
            <a:r>
              <a:rPr lang="sv-SE" dirty="0"/>
              <a:t>Våld eller hot av särskilt allvarlig art</a:t>
            </a:r>
          </a:p>
          <a:p>
            <a:r>
              <a:rPr lang="sv-SE" dirty="0"/>
              <a:t>Flera gärningsmän</a:t>
            </a:r>
          </a:p>
          <a:p>
            <a:r>
              <a:rPr lang="sv-SE" dirty="0"/>
              <a:t>Tillvägagångssättet</a:t>
            </a:r>
          </a:p>
          <a:p>
            <a:r>
              <a:rPr lang="sv-SE" dirty="0"/>
              <a:t>Offrets låga ålder, målsäganden är 15-18 år</a:t>
            </a:r>
          </a:p>
          <a:p>
            <a:r>
              <a:rPr lang="sv-SE" dirty="0"/>
              <a:t>Även när målsäganden är under 15 år men det inte går att styrka att gärningsmannen haft uppsåt eller varit oaktsam beträffande omständigheten att barnet varit under 15 år.</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53</a:t>
            </a:fld>
            <a:endParaRPr lang="sv-SE"/>
          </a:p>
        </p:txBody>
      </p:sp>
    </p:spTree>
    <p:extLst>
      <p:ext uri="{BB962C8B-B14F-4D97-AF65-F5344CB8AC3E}">
        <p14:creationId xmlns:p14="http://schemas.microsoft.com/office/powerpoint/2010/main" val="17639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3057F82-C2A2-6D85-D102-A0F1BD7A4FD3}"/>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F35B5AA9-5CB3-C029-55E2-1ED30C051C87}"/>
              </a:ext>
            </a:extLst>
          </p:cNvPr>
          <p:cNvSpPr>
            <a:spLocks noGrp="1"/>
          </p:cNvSpPr>
          <p:nvPr>
            <p:ph idx="1"/>
          </p:nvPr>
        </p:nvSpPr>
        <p:spPr/>
        <p:txBody>
          <a:bodyPr/>
          <a:lstStyle/>
          <a:p>
            <a:r>
              <a:rPr lang="sv-SE" dirty="0"/>
              <a:t>Annars visat särskild hänsynslöshet eller råhet.</a:t>
            </a:r>
          </a:p>
        </p:txBody>
      </p:sp>
      <p:sp>
        <p:nvSpPr>
          <p:cNvPr id="4" name="Platshållare för datum 3">
            <a:extLst>
              <a:ext uri="{FF2B5EF4-FFF2-40B4-BE49-F238E27FC236}">
                <a16:creationId xmlns:a16="http://schemas.microsoft.com/office/drawing/2014/main" id="{9A78137A-5E87-7C43-16E9-373AA760E1E6}"/>
              </a:ext>
            </a:extLst>
          </p:cNvPr>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a:extLst>
              <a:ext uri="{FF2B5EF4-FFF2-40B4-BE49-F238E27FC236}">
                <a16:creationId xmlns:a16="http://schemas.microsoft.com/office/drawing/2014/main" id="{ACE5C819-D22A-A506-6592-DB846323FA0B}"/>
              </a:ext>
            </a:extLst>
          </p:cNvPr>
          <p:cNvSpPr>
            <a:spLocks noGrp="1"/>
          </p:cNvSpPr>
          <p:nvPr>
            <p:ph type="ftr" sz="quarter" idx="11"/>
          </p:nvPr>
        </p:nvSpPr>
        <p:spPr/>
        <p:txBody>
          <a:bodyPr/>
          <a:lstStyle/>
          <a:p>
            <a:r>
              <a:rPr lang="sv-SE"/>
              <a:t>Kihlstedts Advokatbyrå</a:t>
            </a:r>
          </a:p>
        </p:txBody>
      </p:sp>
      <p:sp>
        <p:nvSpPr>
          <p:cNvPr id="6" name="Platshållare för bildnummer 5">
            <a:extLst>
              <a:ext uri="{FF2B5EF4-FFF2-40B4-BE49-F238E27FC236}">
                <a16:creationId xmlns:a16="http://schemas.microsoft.com/office/drawing/2014/main" id="{B940EF0D-59EB-3C6E-281E-21FD30C09648}"/>
              </a:ext>
            </a:extLst>
          </p:cNvPr>
          <p:cNvSpPr>
            <a:spLocks noGrp="1"/>
          </p:cNvSpPr>
          <p:nvPr>
            <p:ph type="sldNum" sz="quarter" idx="12"/>
          </p:nvPr>
        </p:nvSpPr>
        <p:spPr/>
        <p:txBody>
          <a:bodyPr/>
          <a:lstStyle/>
          <a:p>
            <a:fld id="{20A9B680-02C6-4150-8740-3233F317F1C9}" type="slidenum">
              <a:rPr lang="sv-SE" smtClean="0"/>
              <a:pPr/>
              <a:t>54</a:t>
            </a:fld>
            <a:endParaRPr lang="sv-SE"/>
          </a:p>
        </p:txBody>
      </p:sp>
    </p:spTree>
    <p:extLst>
      <p:ext uri="{BB962C8B-B14F-4D97-AF65-F5344CB8AC3E}">
        <p14:creationId xmlns:p14="http://schemas.microsoft.com/office/powerpoint/2010/main" val="31053171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Praxis gränsdragning grov våldtäkt</a:t>
            </a:r>
          </a:p>
        </p:txBody>
      </p:sp>
      <p:sp>
        <p:nvSpPr>
          <p:cNvPr id="3" name="Platshållare för innehåll 2"/>
          <p:cNvSpPr>
            <a:spLocks noGrp="1"/>
          </p:cNvSpPr>
          <p:nvPr>
            <p:ph idx="1"/>
          </p:nvPr>
        </p:nvSpPr>
        <p:spPr/>
        <p:txBody>
          <a:bodyPr/>
          <a:lstStyle/>
          <a:p>
            <a:r>
              <a:rPr lang="sv-SE" dirty="0"/>
              <a:t>Riksåklagarens överklagande 2021-10-22</a:t>
            </a:r>
          </a:p>
          <a:p>
            <a:endParaRPr lang="sv-SE" dirty="0"/>
          </a:p>
          <a:p>
            <a:r>
              <a:rPr lang="sv-SE" dirty="0"/>
              <a:t>Högsta domstolens dom 2022-03-01 i mål B 6401-21, NJA 2022 s 75, ”Våldtäkt under knivhot”</a:t>
            </a:r>
          </a:p>
          <a:p>
            <a:r>
              <a:rPr lang="sv-SE" dirty="0"/>
              <a:t>Göta hovrätts dom 2022-08-19 i mål B 2430-22 samt Linköpings tingsrätts dom 2022-06-09</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55</a:t>
            </a:fld>
            <a:endParaRPr lang="sv-SE"/>
          </a:p>
        </p:txBody>
      </p:sp>
    </p:spTree>
    <p:extLst>
      <p:ext uri="{BB962C8B-B14F-4D97-AF65-F5344CB8AC3E}">
        <p14:creationId xmlns:p14="http://schemas.microsoft.com/office/powerpoint/2010/main" val="11387552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Gränsdragning mellan våldtäkt och sexuellt övergrepp</a:t>
            </a:r>
          </a:p>
        </p:txBody>
      </p:sp>
      <p:sp>
        <p:nvSpPr>
          <p:cNvPr id="3" name="Platshållare för innehåll 2"/>
          <p:cNvSpPr>
            <a:spLocks noGrp="1"/>
          </p:cNvSpPr>
          <p:nvPr>
            <p:ph idx="1"/>
          </p:nvPr>
        </p:nvSpPr>
        <p:spPr/>
        <p:txBody>
          <a:bodyPr/>
          <a:lstStyle/>
          <a:p>
            <a:endParaRPr lang="sv-SE" dirty="0"/>
          </a:p>
          <a:p>
            <a:r>
              <a:rPr lang="sv-SE" dirty="0"/>
              <a:t>Det som avgör om brottet ska rubriceras som våldtäkt eller sexuellt övergrepp är endast vilken typ av sexuell handling det varit fråga om. </a:t>
            </a:r>
          </a:p>
          <a:p>
            <a:r>
              <a:rPr lang="sv-SE" dirty="0"/>
              <a:t>Från 2018 även ett oaktsamhetsbrott, oaktsamt sexuellt övergrepp.</a:t>
            </a:r>
          </a:p>
          <a:p>
            <a:r>
              <a:rPr lang="sv-SE" dirty="0"/>
              <a:t>Mindre grovt brott from 1 augusti 2022</a:t>
            </a:r>
          </a:p>
          <a:p>
            <a:pPr marL="0" indent="0">
              <a:buNone/>
            </a:pPr>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56</a:t>
            </a:fld>
            <a:endParaRPr lang="sv-SE"/>
          </a:p>
        </p:txBody>
      </p:sp>
    </p:spTree>
    <p:extLst>
      <p:ext uri="{BB962C8B-B14F-4D97-AF65-F5344CB8AC3E}">
        <p14:creationId xmlns:p14="http://schemas.microsoft.com/office/powerpoint/2010/main" val="38565522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22FF26D7-BCAC-BA82-5EDC-FE9048F89199}"/>
              </a:ext>
            </a:extLst>
          </p:cNvPr>
          <p:cNvSpPr>
            <a:spLocks noGrp="1"/>
          </p:cNvSpPr>
          <p:nvPr>
            <p:ph type="title"/>
          </p:nvPr>
        </p:nvSpPr>
        <p:spPr/>
        <p:txBody>
          <a:bodyPr/>
          <a:lstStyle/>
          <a:p>
            <a:r>
              <a:rPr lang="sv-SE" dirty="0"/>
              <a:t>Avskaffad preskription</a:t>
            </a:r>
          </a:p>
        </p:txBody>
      </p:sp>
      <p:sp>
        <p:nvSpPr>
          <p:cNvPr id="8" name="Platshållare för bild 7">
            <a:extLst>
              <a:ext uri="{FF2B5EF4-FFF2-40B4-BE49-F238E27FC236}">
                <a16:creationId xmlns:a16="http://schemas.microsoft.com/office/drawing/2014/main" id="{3A8753BB-3007-63E1-B7EF-A6CC85433937}"/>
              </a:ext>
            </a:extLst>
          </p:cNvPr>
          <p:cNvSpPr>
            <a:spLocks noGrp="1"/>
          </p:cNvSpPr>
          <p:nvPr>
            <p:ph type="pic" idx="1"/>
          </p:nvPr>
        </p:nvSpPr>
        <p:spPr/>
        <p:txBody>
          <a:bodyPr/>
          <a:lstStyle/>
          <a:p>
            <a:pPr marL="342900" indent="-342900">
              <a:buFont typeface="Arial" panose="020B0604020202020204" pitchFamily="34" charset="0"/>
              <a:buChar char="•"/>
            </a:pPr>
            <a:r>
              <a:rPr lang="sv-SE" dirty="0"/>
              <a:t>Gäller för följande brott:</a:t>
            </a:r>
          </a:p>
          <a:p>
            <a:pPr marL="800100" lvl="1" indent="-342900">
              <a:buFont typeface="Arial" panose="020B0604020202020204" pitchFamily="34" charset="0"/>
              <a:buChar char="•"/>
            </a:pPr>
            <a:r>
              <a:rPr lang="sv-SE" dirty="0"/>
              <a:t>Våldtäkt eller grov våldtäkt mot någon som är under 18 år</a:t>
            </a:r>
          </a:p>
          <a:p>
            <a:pPr marL="800100" lvl="1" indent="-342900">
              <a:buFont typeface="Arial" panose="020B0604020202020204" pitchFamily="34" charset="0"/>
              <a:buChar char="•"/>
            </a:pPr>
            <a:r>
              <a:rPr lang="sv-SE" dirty="0"/>
              <a:t>Våldtäkt mot barn eller grov våldtäkt mot barn</a:t>
            </a:r>
          </a:p>
          <a:p>
            <a:pPr lvl="1"/>
            <a:endParaRPr lang="sv-SE" dirty="0"/>
          </a:p>
          <a:p>
            <a:pPr lvl="1"/>
            <a:r>
              <a:rPr lang="sv-SE" dirty="0"/>
              <a:t>Ikraftträdande 1 maj 2020 och omfattar även brott som begåtts före lagändringen och då inte var preskriberade.</a:t>
            </a:r>
          </a:p>
          <a:p>
            <a:endParaRPr lang="sv-SE" dirty="0"/>
          </a:p>
        </p:txBody>
      </p:sp>
      <p:sp>
        <p:nvSpPr>
          <p:cNvPr id="4" name="Platshållare för datum 3">
            <a:extLst>
              <a:ext uri="{FF2B5EF4-FFF2-40B4-BE49-F238E27FC236}">
                <a16:creationId xmlns:a16="http://schemas.microsoft.com/office/drawing/2014/main" id="{7A075ACF-BFFA-A6FA-444A-58704B340746}"/>
              </a:ext>
            </a:extLst>
          </p:cNvPr>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a:extLst>
              <a:ext uri="{FF2B5EF4-FFF2-40B4-BE49-F238E27FC236}">
                <a16:creationId xmlns:a16="http://schemas.microsoft.com/office/drawing/2014/main" id="{A9FC3775-00F6-91D6-3785-F09680064F50}"/>
              </a:ext>
            </a:extLst>
          </p:cNvPr>
          <p:cNvSpPr>
            <a:spLocks noGrp="1"/>
          </p:cNvSpPr>
          <p:nvPr>
            <p:ph type="ftr" sz="quarter" idx="11"/>
          </p:nvPr>
        </p:nvSpPr>
        <p:spPr/>
        <p:txBody>
          <a:bodyPr/>
          <a:lstStyle/>
          <a:p>
            <a:r>
              <a:rPr lang="sv-SE"/>
              <a:t>Kihlstedts Advokatbyrå</a:t>
            </a:r>
          </a:p>
        </p:txBody>
      </p:sp>
      <p:sp>
        <p:nvSpPr>
          <p:cNvPr id="6" name="Platshållare för bildnummer 5">
            <a:extLst>
              <a:ext uri="{FF2B5EF4-FFF2-40B4-BE49-F238E27FC236}">
                <a16:creationId xmlns:a16="http://schemas.microsoft.com/office/drawing/2014/main" id="{2F0C08CF-C038-2DAF-21BF-416E94E15E46}"/>
              </a:ext>
            </a:extLst>
          </p:cNvPr>
          <p:cNvSpPr>
            <a:spLocks noGrp="1"/>
          </p:cNvSpPr>
          <p:nvPr>
            <p:ph type="sldNum" sz="quarter" idx="12"/>
          </p:nvPr>
        </p:nvSpPr>
        <p:spPr/>
        <p:txBody>
          <a:bodyPr/>
          <a:lstStyle/>
          <a:p>
            <a:fld id="{20A9B680-02C6-4150-8740-3233F317F1C9}" type="slidenum">
              <a:rPr lang="sv-SE" smtClean="0"/>
              <a:pPr/>
              <a:t>57</a:t>
            </a:fld>
            <a:endParaRPr lang="sv-SE"/>
          </a:p>
        </p:txBody>
      </p:sp>
    </p:spTree>
    <p:extLst>
      <p:ext uri="{BB962C8B-B14F-4D97-AF65-F5344CB8AC3E}">
        <p14:creationId xmlns:p14="http://schemas.microsoft.com/office/powerpoint/2010/main" val="31319470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pPr marL="0" indent="0">
              <a:buNone/>
            </a:pPr>
            <a:r>
              <a:rPr lang="sv-SE" dirty="0"/>
              <a:t>Advokat Bengt Ivarsson</a:t>
            </a:r>
          </a:p>
          <a:p>
            <a:pPr marL="0" indent="0">
              <a:buNone/>
            </a:pPr>
            <a:r>
              <a:rPr lang="sv-SE" dirty="0"/>
              <a:t>Kihlstedts Advokatbyrå HB</a:t>
            </a:r>
            <a:br>
              <a:rPr lang="sv-SE" dirty="0"/>
            </a:br>
            <a:r>
              <a:rPr lang="sv-SE" dirty="0"/>
              <a:t>Box 350</a:t>
            </a:r>
            <a:br>
              <a:rPr lang="sv-SE" dirty="0"/>
            </a:br>
            <a:r>
              <a:rPr lang="sv-SE" dirty="0"/>
              <a:t>581 03 Linköping</a:t>
            </a:r>
            <a:br>
              <a:rPr lang="sv-SE" dirty="0"/>
            </a:br>
            <a:br>
              <a:rPr lang="sv-SE" dirty="0"/>
            </a:br>
            <a:r>
              <a:rPr lang="sv-SE" dirty="0">
                <a:hlinkClick r:id="rId2"/>
              </a:rPr>
              <a:t>bengt.ivarsson@kihlstedts.se</a:t>
            </a:r>
            <a:endParaRPr lang="sv-SE" dirty="0"/>
          </a:p>
          <a:p>
            <a:pPr marL="0" indent="0">
              <a:buNone/>
            </a:pPr>
            <a:br>
              <a:rPr lang="sv-SE"/>
            </a:br>
            <a:r>
              <a:rPr lang="sv-SE"/>
              <a:t>013-317585</a:t>
            </a:r>
            <a:endParaRPr lang="sv-SE" dirty="0"/>
          </a:p>
          <a:p>
            <a:pPr marL="0" indent="0">
              <a:buNone/>
            </a:pPr>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58</a:t>
            </a:fld>
            <a:endParaRPr lang="sv-SE"/>
          </a:p>
        </p:txBody>
      </p:sp>
    </p:spTree>
    <p:extLst>
      <p:ext uri="{BB962C8B-B14F-4D97-AF65-F5344CB8AC3E}">
        <p14:creationId xmlns:p14="http://schemas.microsoft.com/office/powerpoint/2010/main" val="3628130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Våldtäkt av normalgraden</a:t>
            </a:r>
          </a:p>
        </p:txBody>
      </p:sp>
      <p:sp>
        <p:nvSpPr>
          <p:cNvPr id="3" name="Platshållare för innehåll 2"/>
          <p:cNvSpPr>
            <a:spLocks noGrp="1"/>
          </p:cNvSpPr>
          <p:nvPr>
            <p:ph idx="1"/>
          </p:nvPr>
        </p:nvSpPr>
        <p:spPr/>
        <p:txBody>
          <a:bodyPr/>
          <a:lstStyle/>
          <a:p>
            <a:r>
              <a:rPr lang="sv-SE" dirty="0"/>
              <a:t>Hot eller våld</a:t>
            </a:r>
            <a:br>
              <a:rPr lang="sv-SE" dirty="0"/>
            </a:br>
            <a:endParaRPr lang="sv-SE" dirty="0"/>
          </a:p>
          <a:p>
            <a:r>
              <a:rPr lang="sv-SE" dirty="0"/>
              <a:t>Särskilt utsatt situation</a:t>
            </a:r>
            <a:br>
              <a:rPr lang="sv-SE" dirty="0"/>
            </a:br>
            <a:endParaRPr lang="sv-SE" dirty="0"/>
          </a:p>
          <a:p>
            <a:r>
              <a:rPr lang="sv-SE" dirty="0"/>
              <a:t>Beroendeställning</a:t>
            </a:r>
            <a:br>
              <a:rPr lang="sv-SE" dirty="0"/>
            </a:br>
            <a:endParaRPr lang="sv-SE" dirty="0"/>
          </a:p>
          <a:p>
            <a:r>
              <a:rPr lang="sv-SE" dirty="0"/>
              <a:t>Målsäganden deltar inte frivilligt</a:t>
            </a:r>
          </a:p>
          <a:p>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6</a:t>
            </a:fld>
            <a:endParaRPr lang="sv-SE"/>
          </a:p>
        </p:txBody>
      </p:sp>
    </p:spTree>
    <p:extLst>
      <p:ext uri="{BB962C8B-B14F-4D97-AF65-F5344CB8AC3E}">
        <p14:creationId xmlns:p14="http://schemas.microsoft.com/office/powerpoint/2010/main" val="1372518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Grov våldtäkt</a:t>
            </a:r>
          </a:p>
        </p:txBody>
      </p:sp>
      <p:sp>
        <p:nvSpPr>
          <p:cNvPr id="3" name="Platshållare för innehåll 2"/>
          <p:cNvSpPr>
            <a:spLocks noGrp="1"/>
          </p:cNvSpPr>
          <p:nvPr>
            <p:ph idx="1"/>
          </p:nvPr>
        </p:nvSpPr>
        <p:spPr/>
        <p:txBody>
          <a:bodyPr/>
          <a:lstStyle/>
          <a:p>
            <a:r>
              <a:rPr lang="sv-SE" dirty="0"/>
              <a:t>Våld eller hot av </a:t>
            </a:r>
            <a:r>
              <a:rPr lang="sv-SE"/>
              <a:t>särskilt allvarlig </a:t>
            </a:r>
            <a:r>
              <a:rPr lang="sv-SE" dirty="0"/>
              <a:t>art</a:t>
            </a:r>
            <a:br>
              <a:rPr lang="sv-SE" dirty="0"/>
            </a:br>
            <a:endParaRPr lang="sv-SE" dirty="0"/>
          </a:p>
          <a:p>
            <a:r>
              <a:rPr lang="sv-SE" dirty="0"/>
              <a:t>Flera gärningsmän som deltagit i övergreppet</a:t>
            </a:r>
          </a:p>
          <a:p>
            <a:endParaRPr lang="sv-SE" dirty="0"/>
          </a:p>
          <a:p>
            <a:r>
              <a:rPr lang="sv-SE" dirty="0"/>
              <a:t>Offret under 18 år (eller 15 år)</a:t>
            </a:r>
          </a:p>
          <a:p>
            <a:endParaRPr lang="sv-SE" dirty="0"/>
          </a:p>
          <a:p>
            <a:r>
              <a:rPr lang="sv-SE" dirty="0"/>
              <a:t>Särskild hänsynslöshet eller råhet</a:t>
            </a:r>
          </a:p>
          <a:p>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7</a:t>
            </a:fld>
            <a:endParaRPr lang="sv-SE"/>
          </a:p>
        </p:txBody>
      </p:sp>
    </p:spTree>
    <p:extLst>
      <p:ext uri="{BB962C8B-B14F-4D97-AF65-F5344CB8AC3E}">
        <p14:creationId xmlns:p14="http://schemas.microsoft.com/office/powerpoint/2010/main" val="3069798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Våldtäkt eller sexuellt övergrepp</a:t>
            </a:r>
          </a:p>
        </p:txBody>
      </p:sp>
      <p:sp>
        <p:nvSpPr>
          <p:cNvPr id="3" name="Platshållare för innehåll 2"/>
          <p:cNvSpPr>
            <a:spLocks noGrp="1"/>
          </p:cNvSpPr>
          <p:nvPr>
            <p:ph idx="1"/>
          </p:nvPr>
        </p:nvSpPr>
        <p:spPr/>
        <p:txBody>
          <a:bodyPr/>
          <a:lstStyle/>
          <a:p>
            <a:r>
              <a:rPr lang="sv-SE" dirty="0"/>
              <a:t>Vaginalt, analt eller oralt samlag eller jämförlig handling </a:t>
            </a:r>
            <a:br>
              <a:rPr lang="sv-SE" dirty="0"/>
            </a:br>
            <a:r>
              <a:rPr lang="sv-SE" dirty="0"/>
              <a:t>våldtäkt</a:t>
            </a:r>
            <a:br>
              <a:rPr lang="sv-SE" dirty="0"/>
            </a:br>
            <a:endParaRPr lang="sv-SE" dirty="0"/>
          </a:p>
          <a:p>
            <a:r>
              <a:rPr lang="sv-SE" dirty="0"/>
              <a:t>Om inte samlag eller jämförlig handling </a:t>
            </a:r>
            <a:br>
              <a:rPr lang="sv-SE" dirty="0"/>
            </a:br>
            <a:r>
              <a:rPr lang="sv-SE" dirty="0"/>
              <a:t>              sexuellt övergrepp</a:t>
            </a:r>
          </a:p>
          <a:p>
            <a:r>
              <a:rPr lang="sv-SE" dirty="0" err="1"/>
              <a:t>Samlagsbegreppet</a:t>
            </a:r>
            <a:r>
              <a:rPr lang="sv-SE" dirty="0"/>
              <a:t> definierat och utvidgat 2022</a:t>
            </a:r>
          </a:p>
          <a:p>
            <a:endParaRPr lang="sv-SE" dirty="0"/>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8</a:t>
            </a:fld>
            <a:endParaRPr lang="sv-SE"/>
          </a:p>
        </p:txBody>
      </p:sp>
      <p:sp>
        <p:nvSpPr>
          <p:cNvPr id="7" name="Högerpil 6"/>
          <p:cNvSpPr/>
          <p:nvPr/>
        </p:nvSpPr>
        <p:spPr>
          <a:xfrm>
            <a:off x="2072680" y="4225280"/>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8" name="Högerpil 7"/>
          <p:cNvSpPr/>
          <p:nvPr/>
        </p:nvSpPr>
        <p:spPr>
          <a:xfrm>
            <a:off x="5169024" y="2209056"/>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64737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Sexuellt övergrepp 6 kap 2 och 3 §§</a:t>
            </a:r>
            <a:r>
              <a:rPr lang="sv-SE" dirty="0" err="1"/>
              <a:t>Brb</a:t>
            </a:r>
            <a:endParaRPr lang="sv-SE" dirty="0"/>
          </a:p>
        </p:txBody>
      </p:sp>
      <p:sp>
        <p:nvSpPr>
          <p:cNvPr id="3" name="Platshållare för innehåll 2"/>
          <p:cNvSpPr>
            <a:spLocks noGrp="1"/>
          </p:cNvSpPr>
          <p:nvPr>
            <p:ph idx="1"/>
          </p:nvPr>
        </p:nvSpPr>
        <p:spPr/>
        <p:txBody>
          <a:bodyPr/>
          <a:lstStyle/>
          <a:p>
            <a:endParaRPr lang="sv-SE" dirty="0"/>
          </a:p>
          <a:p>
            <a:r>
              <a:rPr lang="sv-SE" dirty="0"/>
              <a:t>Brott av normalgraden, fängelse i 6 mån-2 år</a:t>
            </a:r>
          </a:p>
          <a:p>
            <a:r>
              <a:rPr lang="sv-SE" dirty="0"/>
              <a:t>Grovt sexuellt övergrepp, 1-6 år</a:t>
            </a:r>
          </a:p>
          <a:p>
            <a:r>
              <a:rPr lang="sv-SE" dirty="0"/>
              <a:t>Mindre grovt brott, fängelse högst 1 år</a:t>
            </a:r>
          </a:p>
          <a:p>
            <a:r>
              <a:rPr lang="sv-SE" dirty="0"/>
              <a:t>Oaktsamt sexuellt övergrepp, fängelse i högst 4 år</a:t>
            </a:r>
          </a:p>
          <a:p>
            <a:r>
              <a:rPr lang="sv-SE" dirty="0"/>
              <a:t>I övrigt samma rekvisit som våldtäkt</a:t>
            </a:r>
          </a:p>
        </p:txBody>
      </p:sp>
      <p:sp>
        <p:nvSpPr>
          <p:cNvPr id="4" name="Platshållare för datum 3"/>
          <p:cNvSpPr>
            <a:spLocks noGrp="1"/>
          </p:cNvSpPr>
          <p:nvPr>
            <p:ph type="dt" sz="half" idx="10"/>
          </p:nvPr>
        </p:nvSpPr>
        <p:spPr/>
        <p:txBody>
          <a:bodyPr/>
          <a:lstStyle/>
          <a:p>
            <a:fld id="{7596CACA-3292-4B16-AE91-7C2B289D2366}" type="datetime1">
              <a:rPr lang="sv-SE" smtClean="0"/>
              <a:pPr/>
              <a:t>2023-09-12</a:t>
            </a:fld>
            <a:endParaRPr lang="sv-SE"/>
          </a:p>
        </p:txBody>
      </p:sp>
      <p:sp>
        <p:nvSpPr>
          <p:cNvPr id="5" name="Platshållare för sidfot 4"/>
          <p:cNvSpPr>
            <a:spLocks noGrp="1"/>
          </p:cNvSpPr>
          <p:nvPr>
            <p:ph type="ftr" sz="quarter" idx="11"/>
          </p:nvPr>
        </p:nvSpPr>
        <p:spPr/>
        <p:txBody>
          <a:bodyPr/>
          <a:lstStyle/>
          <a:p>
            <a:r>
              <a:rPr lang="sv-SE"/>
              <a:t>Kihlstedts Advokatbyrå</a:t>
            </a:r>
          </a:p>
        </p:txBody>
      </p:sp>
      <p:sp>
        <p:nvSpPr>
          <p:cNvPr id="6" name="Platshållare för bildnummer 5"/>
          <p:cNvSpPr>
            <a:spLocks noGrp="1"/>
          </p:cNvSpPr>
          <p:nvPr>
            <p:ph type="sldNum" sz="quarter" idx="12"/>
          </p:nvPr>
        </p:nvSpPr>
        <p:spPr/>
        <p:txBody>
          <a:bodyPr/>
          <a:lstStyle/>
          <a:p>
            <a:fld id="{20A9B680-02C6-4150-8740-3233F317F1C9}" type="slidenum">
              <a:rPr lang="sv-SE" smtClean="0"/>
              <a:pPr/>
              <a:t>9</a:t>
            </a:fld>
            <a:endParaRPr lang="sv-SE"/>
          </a:p>
        </p:txBody>
      </p:sp>
    </p:spTree>
    <p:extLst>
      <p:ext uri="{BB962C8B-B14F-4D97-AF65-F5344CB8AC3E}">
        <p14:creationId xmlns:p14="http://schemas.microsoft.com/office/powerpoint/2010/main" val="2673763789"/>
      </p:ext>
    </p:extLst>
  </p:cSld>
  <p:clrMapOvr>
    <a:masterClrMapping/>
  </p:clrMapOvr>
</p:sld>
</file>

<file path=ppt/theme/theme1.xml><?xml version="1.0" encoding="utf-8"?>
<a:theme xmlns:a="http://schemas.openxmlformats.org/drawingml/2006/main" name="kihlsteds-mall-2012-v1">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kihlsteds-mall-2012-v1</Template>
  <TotalTime>1874</TotalTime>
  <Words>2413</Words>
  <Application>Microsoft Office PowerPoint</Application>
  <PresentationFormat>Anpassad</PresentationFormat>
  <Paragraphs>409</Paragraphs>
  <Slides>58</Slides>
  <Notes>5</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58</vt:i4>
      </vt:variant>
    </vt:vector>
  </HeadingPairs>
  <TitlesOfParts>
    <vt:vector size="62" baseType="lpstr">
      <vt:lpstr>Arial</vt:lpstr>
      <vt:lpstr>Calibri</vt:lpstr>
      <vt:lpstr>Times New Roman</vt:lpstr>
      <vt:lpstr>kihlsteds-mall-2012-v1</vt:lpstr>
      <vt:lpstr>PowerPoint-presentation</vt:lpstr>
      <vt:lpstr>Kursupplägg</vt:lpstr>
      <vt:lpstr>Underlag till de senaste ändringarna</vt:lpstr>
      <vt:lpstr>Ändringar av 6 kap Brb</vt:lpstr>
      <vt:lpstr>Våldtäkt 6 kap 1 och 1a §§Brb</vt:lpstr>
      <vt:lpstr>Våldtäkt av normalgraden</vt:lpstr>
      <vt:lpstr>Grov våldtäkt</vt:lpstr>
      <vt:lpstr>Våldtäkt eller sexuellt övergrepp</vt:lpstr>
      <vt:lpstr>Sexuellt övergrepp 6 kap 2 och 3 §§Brb</vt:lpstr>
      <vt:lpstr>Våldtäkt mot barn, 6 kap 4 §Brb Sexuellt utnyttjande av barn, 5§</vt:lpstr>
      <vt:lpstr>Sexuellt övergrepp mot barn 6 kap 6 § Brb</vt:lpstr>
      <vt:lpstr>Proposition 2017/18:177</vt:lpstr>
      <vt:lpstr>PowerPoint-presentation</vt:lpstr>
      <vt:lpstr>PowerPoint-presentation</vt:lpstr>
      <vt:lpstr>Proposition 2021/22:231</vt:lpstr>
      <vt:lpstr>Bristande frivillighet som gräns för straffansvar</vt:lpstr>
      <vt:lpstr>PowerPoint-presentation</vt:lpstr>
      <vt:lpstr>PowerPoint-presentation</vt:lpstr>
      <vt:lpstr>Frivillighet</vt:lpstr>
      <vt:lpstr>PowerPoint-presentation</vt:lpstr>
      <vt:lpstr>PowerPoint-presentation</vt:lpstr>
      <vt:lpstr>PowerPoint-presentation</vt:lpstr>
      <vt:lpstr>Beakta om frivilligheten kommit till uttryck genom:</vt:lpstr>
      <vt:lpstr>PowerPoint-presentation</vt:lpstr>
      <vt:lpstr>PowerPoint-presentation</vt:lpstr>
      <vt:lpstr>PowerPoint-presentation</vt:lpstr>
      <vt:lpstr>PowerPoint-presentation</vt:lpstr>
      <vt:lpstr>PowerPoint-presentation</vt:lpstr>
      <vt:lpstr>PowerPoint-presentation</vt:lpstr>
      <vt:lpstr>PowerPoint-presentation</vt:lpstr>
      <vt:lpstr>Praxis angående frivillighet</vt:lpstr>
      <vt:lpstr>Praxis ang frivillighet, forts</vt:lpstr>
      <vt:lpstr>Ordning för prövningen</vt:lpstr>
      <vt:lpstr>Situationer där frivillighet aldrig kan föreligga.</vt:lpstr>
      <vt:lpstr>PowerPoint-presentation</vt:lpstr>
      <vt:lpstr>PowerPoint-presentation</vt:lpstr>
      <vt:lpstr>PowerPoint-presentation</vt:lpstr>
      <vt:lpstr>PowerPoint-presentation</vt:lpstr>
      <vt:lpstr>PowerPoint-presentation</vt:lpstr>
      <vt:lpstr>Praxis vid digitala övergrepp   </vt:lpstr>
      <vt:lpstr>I subjektivt hänseende</vt:lpstr>
      <vt:lpstr>PowerPoint-presentation</vt:lpstr>
      <vt:lpstr>Bevisvärdering våldtäkt</vt:lpstr>
      <vt:lpstr>Påföljdsförändringar?</vt:lpstr>
      <vt:lpstr>Mindre grovt brott</vt:lpstr>
      <vt:lpstr>Oaktsamhetsbrott</vt:lpstr>
      <vt:lpstr>Grov oaktsamhet?</vt:lpstr>
      <vt:lpstr>PowerPoint-presentation</vt:lpstr>
      <vt:lpstr>Konsekvenser av ett oaktsamhetsbrott?</vt:lpstr>
      <vt:lpstr>Praxis oaktsamhet</vt:lpstr>
      <vt:lpstr>Praxis oaktsamhet forts</vt:lpstr>
      <vt:lpstr>Grov våldtäkt och grov våldtäkt mot barn</vt:lpstr>
      <vt:lpstr>Omständigheter för grov våldtäkt</vt:lpstr>
      <vt:lpstr>PowerPoint-presentation</vt:lpstr>
      <vt:lpstr>Praxis gränsdragning grov våldtäkt</vt:lpstr>
      <vt:lpstr>Gränsdragning mellan våldtäkt och sexuellt övergrepp</vt:lpstr>
      <vt:lpstr>Avskaffad preskription</vt:lpstr>
      <vt:lpstr>PowerPoint-presentation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Östergötlands försvararkollegium</dc:title>
  <dc:creator>Administrator</dc:creator>
  <cp:lastModifiedBy>Adelswärd Thed - TLU</cp:lastModifiedBy>
  <cp:revision>145</cp:revision>
  <cp:lastPrinted>2023-09-11T09:54:14Z</cp:lastPrinted>
  <dcterms:created xsi:type="dcterms:W3CDTF">2012-03-06T20:17:38Z</dcterms:created>
  <dcterms:modified xsi:type="dcterms:W3CDTF">2023-09-12T11:26:38Z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tatus">
    <vt:lpwstr>StartaOH</vt:lpwstr>
  </property>
</Properties>
</file>